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notesMasterIdLst>
    <p:notesMasterId r:id="rId26"/>
  </p:notesMasterIdLst>
  <p:handoutMasterIdLst>
    <p:handoutMasterId r:id="rId27"/>
  </p:handoutMasterIdLst>
  <p:sldIdLst>
    <p:sldId id="256" r:id="rId2"/>
    <p:sldId id="300" r:id="rId3"/>
    <p:sldId id="309" r:id="rId4"/>
    <p:sldId id="299" r:id="rId5"/>
    <p:sldId id="298" r:id="rId6"/>
    <p:sldId id="301" r:id="rId7"/>
    <p:sldId id="302" r:id="rId8"/>
    <p:sldId id="310" r:id="rId9"/>
    <p:sldId id="258" r:id="rId10"/>
    <p:sldId id="303" r:id="rId11"/>
    <p:sldId id="260" r:id="rId12"/>
    <p:sldId id="287" r:id="rId13"/>
    <p:sldId id="304" r:id="rId14"/>
    <p:sldId id="305" r:id="rId15"/>
    <p:sldId id="306" r:id="rId16"/>
    <p:sldId id="311" r:id="rId17"/>
    <p:sldId id="265" r:id="rId18"/>
    <p:sldId id="307" r:id="rId19"/>
    <p:sldId id="308" r:id="rId20"/>
    <p:sldId id="286" r:id="rId21"/>
    <p:sldId id="266" r:id="rId22"/>
    <p:sldId id="296" r:id="rId23"/>
    <p:sldId id="295" r:id="rId24"/>
    <p:sldId id="281" r:id="rId2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8000"/>
    <a:srgbClr val="0066FF"/>
    <a:srgbClr val="0000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92C66-EBD9-431E-E39B-3E1151DB9426}" v="102" dt="2023-07-17T17:25:39.673"/>
    <p1510:client id="{DEC717D0-355A-0078-0F08-D73A3AE2813C}" v="98" dt="2023-07-17T16:56:56.216"/>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4" autoAdjust="0"/>
    <p:restoredTop sz="86375" autoAdjust="0"/>
  </p:normalViewPr>
  <p:slideViewPr>
    <p:cSldViewPr>
      <p:cViewPr varScale="1">
        <p:scale>
          <a:sx n="96" d="100"/>
          <a:sy n="96" d="100"/>
        </p:scale>
        <p:origin x="19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Hannah" userId="S::ross.hannah@cusd80.com::d00ff4f8-db67-4551-b232-be61f2f716df" providerId="AD" clId="Web-{8AA92C66-EBD9-431E-E39B-3E1151DB9426}"/>
    <pc:docChg chg="addSld modSld">
      <pc:chgData name="Ross, Hannah" userId="S::ross.hannah@cusd80.com::d00ff4f8-db67-4551-b232-be61f2f716df" providerId="AD" clId="Web-{8AA92C66-EBD9-431E-E39B-3E1151DB9426}" dt="2023-07-17T17:25:31.954" v="90" actId="20577"/>
      <pc:docMkLst>
        <pc:docMk/>
      </pc:docMkLst>
      <pc:sldChg chg="addSp delSp modSp new mod setBg">
        <pc:chgData name="Ross, Hannah" userId="S::ross.hannah@cusd80.com::d00ff4f8-db67-4551-b232-be61f2f716df" providerId="AD" clId="Web-{8AA92C66-EBD9-431E-E39B-3E1151DB9426}" dt="2023-07-17T17:25:31.954" v="90" actId="20577"/>
        <pc:sldMkLst>
          <pc:docMk/>
          <pc:sldMk cId="2328298839" sldId="311"/>
        </pc:sldMkLst>
        <pc:spChg chg="mod">
          <ac:chgData name="Ross, Hannah" userId="S::ross.hannah@cusd80.com::d00ff4f8-db67-4551-b232-be61f2f716df" providerId="AD" clId="Web-{8AA92C66-EBD9-431E-E39B-3E1151DB9426}" dt="2023-07-17T17:09:54.513" v="87" actId="14100"/>
          <ac:spMkLst>
            <pc:docMk/>
            <pc:sldMk cId="2328298839" sldId="311"/>
            <ac:spMk id="2" creationId="{E64A8E25-EF4E-BC87-6331-F268C1ABB93F}"/>
          </ac:spMkLst>
        </pc:spChg>
        <pc:spChg chg="add mod ord">
          <ac:chgData name="Ross, Hannah" userId="S::ross.hannah@cusd80.com::d00ff4f8-db67-4551-b232-be61f2f716df" providerId="AD" clId="Web-{8AA92C66-EBD9-431E-E39B-3E1151DB9426}" dt="2023-07-17T17:09:45.606" v="86" actId="20577"/>
          <ac:spMkLst>
            <pc:docMk/>
            <pc:sldMk cId="2328298839" sldId="311"/>
            <ac:spMk id="5" creationId="{28693DDE-8813-B93C-2F89-3DE12D43C95B}"/>
          </ac:spMkLst>
        </pc:spChg>
        <pc:spChg chg="add mod">
          <ac:chgData name="Ross, Hannah" userId="S::ross.hannah@cusd80.com::d00ff4f8-db67-4551-b232-be61f2f716df" providerId="AD" clId="Web-{8AA92C66-EBD9-431E-E39B-3E1151DB9426}" dt="2023-07-17T17:25:31.954" v="90" actId="20577"/>
          <ac:spMkLst>
            <pc:docMk/>
            <pc:sldMk cId="2328298839" sldId="311"/>
            <ac:spMk id="6" creationId="{58922D64-2408-36B6-B913-F6FEDE9815D4}"/>
          </ac:spMkLst>
        </pc:spChg>
        <pc:spChg chg="add del">
          <ac:chgData name="Ross, Hannah" userId="S::ross.hannah@cusd80.com::d00ff4f8-db67-4551-b232-be61f2f716df" providerId="AD" clId="Web-{8AA92C66-EBD9-431E-E39B-3E1151DB9426}" dt="2023-07-17T17:04:11.172" v="25"/>
          <ac:spMkLst>
            <pc:docMk/>
            <pc:sldMk cId="2328298839" sldId="311"/>
            <ac:spMk id="12" creationId="{D316878B-F1BE-45C7-ABD4-E3C2E8FD9320}"/>
          </ac:spMkLst>
        </pc:spChg>
        <pc:spChg chg="add del">
          <ac:chgData name="Ross, Hannah" userId="S::ross.hannah@cusd80.com::d00ff4f8-db67-4551-b232-be61f2f716df" providerId="AD" clId="Web-{8AA92C66-EBD9-431E-E39B-3E1151DB9426}" dt="2023-07-17T17:04:11.172" v="25"/>
          <ac:spMkLst>
            <pc:docMk/>
            <pc:sldMk cId="2328298839" sldId="311"/>
            <ac:spMk id="16" creationId="{B5C38167-7F19-4BB8-B175-6DDF47E3C84D}"/>
          </ac:spMkLst>
        </pc:spChg>
        <pc:spChg chg="add del">
          <ac:chgData name="Ross, Hannah" userId="S::ross.hannah@cusd80.com::d00ff4f8-db67-4551-b232-be61f2f716df" providerId="AD" clId="Web-{8AA92C66-EBD9-431E-E39B-3E1151DB9426}" dt="2023-07-17T17:04:11.172" v="25"/>
          <ac:spMkLst>
            <pc:docMk/>
            <pc:sldMk cId="2328298839" sldId="311"/>
            <ac:spMk id="18" creationId="{8A13BB8D-26EA-4C3B-8AE1-A09579A9359D}"/>
          </ac:spMkLst>
        </pc:spChg>
        <pc:spChg chg="add del">
          <ac:chgData name="Ross, Hannah" userId="S::ross.hannah@cusd80.com::d00ff4f8-db67-4551-b232-be61f2f716df" providerId="AD" clId="Web-{8AA92C66-EBD9-431E-E39B-3E1151DB9426}" dt="2023-07-17T17:05:06.674" v="32"/>
          <ac:spMkLst>
            <pc:docMk/>
            <pc:sldMk cId="2328298839" sldId="311"/>
            <ac:spMk id="21" creationId="{75E8CE90-2DAD-4361-A296-34FBEF10A068}"/>
          </ac:spMkLst>
        </pc:spChg>
        <pc:spChg chg="add del">
          <ac:chgData name="Ross, Hannah" userId="S::ross.hannah@cusd80.com::d00ff4f8-db67-4551-b232-be61f2f716df" providerId="AD" clId="Web-{8AA92C66-EBD9-431E-E39B-3E1151DB9426}" dt="2023-07-17T17:05:06.674" v="32"/>
          <ac:spMkLst>
            <pc:docMk/>
            <pc:sldMk cId="2328298839" sldId="311"/>
            <ac:spMk id="22" creationId="{CE6BD21A-9C71-4C14-A817-A65DC40CB5DE}"/>
          </ac:spMkLst>
        </pc:spChg>
        <pc:spChg chg="add">
          <ac:chgData name="Ross, Hannah" userId="S::ross.hannah@cusd80.com::d00ff4f8-db67-4551-b232-be61f2f716df" providerId="AD" clId="Web-{8AA92C66-EBD9-431E-E39B-3E1151DB9426}" dt="2023-07-17T17:05:06.674" v="32"/>
          <ac:spMkLst>
            <pc:docMk/>
            <pc:sldMk cId="2328298839" sldId="311"/>
            <ac:spMk id="29" creationId="{BB1C158C-30D3-4707-A1A1-25B60426AC32}"/>
          </ac:spMkLst>
        </pc:spChg>
        <pc:spChg chg="add">
          <ac:chgData name="Ross, Hannah" userId="S::ross.hannah@cusd80.com::d00ff4f8-db67-4551-b232-be61f2f716df" providerId="AD" clId="Web-{8AA92C66-EBD9-431E-E39B-3E1151DB9426}" dt="2023-07-17T17:05:06.674" v="32"/>
          <ac:spMkLst>
            <pc:docMk/>
            <pc:sldMk cId="2328298839" sldId="311"/>
            <ac:spMk id="33" creationId="{42F344F8-54A3-4B5F-A32F-F46CEFB3429A}"/>
          </ac:spMkLst>
        </pc:spChg>
        <pc:picChg chg="add mod ord">
          <ac:chgData name="Ross, Hannah" userId="S::ross.hannah@cusd80.com::d00ff4f8-db67-4551-b232-be61f2f716df" providerId="AD" clId="Web-{8AA92C66-EBD9-431E-E39B-3E1151DB9426}" dt="2023-07-17T17:05:06.674" v="32"/>
          <ac:picMkLst>
            <pc:docMk/>
            <pc:sldMk cId="2328298839" sldId="311"/>
            <ac:picMk id="3" creationId="{564596E8-B5DF-4EA3-D49C-870A2851D6A1}"/>
          </ac:picMkLst>
        </pc:picChg>
        <pc:picChg chg="add mod">
          <ac:chgData name="Ross, Hannah" userId="S::ross.hannah@cusd80.com::d00ff4f8-db67-4551-b232-be61f2f716df" providerId="AD" clId="Web-{8AA92C66-EBD9-431E-E39B-3E1151DB9426}" dt="2023-07-17T17:05:06.674" v="32"/>
          <ac:picMkLst>
            <pc:docMk/>
            <pc:sldMk cId="2328298839" sldId="311"/>
            <ac:picMk id="4" creationId="{50ACAB67-CA78-68D5-52A0-F8A8928653F0}"/>
          </ac:picMkLst>
        </pc:picChg>
        <pc:cxnChg chg="add del">
          <ac:chgData name="Ross, Hannah" userId="S::ross.hannah@cusd80.com::d00ff4f8-db67-4551-b232-be61f2f716df" providerId="AD" clId="Web-{8AA92C66-EBD9-431E-E39B-3E1151DB9426}" dt="2023-07-17T17:04:11.172" v="25"/>
          <ac:cxnSpMkLst>
            <pc:docMk/>
            <pc:sldMk cId="2328298839" sldId="311"/>
            <ac:cxnSpMk id="10" creationId="{B568774A-C3DC-443D-BBAC-2832A08E3981}"/>
          </ac:cxnSpMkLst>
        </pc:cxnChg>
        <pc:cxnChg chg="add del">
          <ac:chgData name="Ross, Hannah" userId="S::ross.hannah@cusd80.com::d00ff4f8-db67-4551-b232-be61f2f716df" providerId="AD" clId="Web-{8AA92C66-EBD9-431E-E39B-3E1151DB9426}" dt="2023-07-17T17:04:11.172" v="25"/>
          <ac:cxnSpMkLst>
            <pc:docMk/>
            <pc:sldMk cId="2328298839" sldId="311"/>
            <ac:cxnSpMk id="14" creationId="{63FDB2A6-69DD-4B0C-B060-D25627361CA6}"/>
          </ac:cxnSpMkLst>
        </pc:cxnChg>
        <pc:cxnChg chg="add del">
          <ac:chgData name="Ross, Hannah" userId="S::ross.hannah@cusd80.com::d00ff4f8-db67-4551-b232-be61f2f716df" providerId="AD" clId="Web-{8AA92C66-EBD9-431E-E39B-3E1151DB9426}" dt="2023-07-17T17:05:06.674" v="32"/>
          <ac:cxnSpMkLst>
            <pc:docMk/>
            <pc:sldMk cId="2328298839" sldId="311"/>
            <ac:cxnSpMk id="20" creationId="{6022BCEC-1F11-44CA-B4C1-CDE716EDF8CF}"/>
          </ac:cxnSpMkLst>
        </pc:cxnChg>
        <pc:cxnChg chg="add">
          <ac:chgData name="Ross, Hannah" userId="S::ross.hannah@cusd80.com::d00ff4f8-db67-4551-b232-be61f2f716df" providerId="AD" clId="Web-{8AA92C66-EBD9-431E-E39B-3E1151DB9426}" dt="2023-07-17T17:05:06.674" v="32"/>
          <ac:cxnSpMkLst>
            <pc:docMk/>
            <pc:sldMk cId="2328298839" sldId="311"/>
            <ac:cxnSpMk id="27" creationId="{6022BCEC-1F11-44CA-B4C1-CDE716EDF8CF}"/>
          </ac:cxnSpMkLst>
        </pc:cxnChg>
        <pc:cxnChg chg="add">
          <ac:chgData name="Ross, Hannah" userId="S::ross.hannah@cusd80.com::d00ff4f8-db67-4551-b232-be61f2f716df" providerId="AD" clId="Web-{8AA92C66-EBD9-431E-E39B-3E1151DB9426}" dt="2023-07-17T17:05:06.674" v="32"/>
          <ac:cxnSpMkLst>
            <pc:docMk/>
            <pc:sldMk cId="2328298839" sldId="311"/>
            <ac:cxnSpMk id="31" creationId="{2FD6BCBE-3458-431E-BEAF-F868B24D26EC}"/>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F495E-B151-45A8-B83F-EED53314892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7B97EEC-AECD-418D-B56C-1A54D999480E}">
      <dgm:prSet/>
      <dgm:spPr/>
      <dgm:t>
        <a:bodyPr/>
        <a:lstStyle/>
        <a:p>
          <a:pPr>
            <a:lnSpc>
              <a:spcPct val="100000"/>
            </a:lnSpc>
          </a:pPr>
          <a:r>
            <a:rPr lang="en-US"/>
            <a:t>Concrete fashion using manipulatives; students then use words and pictures; finally we learn several algorithms, standard and otherwise.   </a:t>
          </a:r>
        </a:p>
      </dgm:t>
    </dgm:pt>
    <dgm:pt modelId="{B2CC0631-DA16-45A1-8A69-80B9E00D4215}" type="parTrans" cxnId="{4CEDF2DD-72A8-4B6D-9CC7-924681C5D1DB}">
      <dgm:prSet/>
      <dgm:spPr/>
      <dgm:t>
        <a:bodyPr/>
        <a:lstStyle/>
        <a:p>
          <a:endParaRPr lang="en-US"/>
        </a:p>
      </dgm:t>
    </dgm:pt>
    <dgm:pt modelId="{CF5ACE0A-97A8-4C39-AAAE-D9F41E053C8B}" type="sibTrans" cxnId="{4CEDF2DD-72A8-4B6D-9CC7-924681C5D1DB}">
      <dgm:prSet/>
      <dgm:spPr/>
      <dgm:t>
        <a:bodyPr/>
        <a:lstStyle/>
        <a:p>
          <a:pPr>
            <a:lnSpc>
              <a:spcPct val="100000"/>
            </a:lnSpc>
          </a:pPr>
          <a:endParaRPr lang="en-US"/>
        </a:p>
      </dgm:t>
    </dgm:pt>
    <dgm:pt modelId="{11166C91-6208-46C3-BAE5-30700B4F7FA0}">
      <dgm:prSet/>
      <dgm:spPr/>
      <dgm:t>
        <a:bodyPr/>
        <a:lstStyle/>
        <a:p>
          <a:pPr>
            <a:lnSpc>
              <a:spcPct val="100000"/>
            </a:lnSpc>
          </a:pPr>
          <a:r>
            <a:rPr lang="en-US"/>
            <a:t>Math is taught through whole group instruction, small group reinforcement, and cooperative learning groups. </a:t>
          </a:r>
        </a:p>
      </dgm:t>
    </dgm:pt>
    <dgm:pt modelId="{BC65F62A-9763-4818-B92E-3257939B4EAD}" type="parTrans" cxnId="{4A847AE6-4E5B-4183-9775-56623D7103E0}">
      <dgm:prSet/>
      <dgm:spPr/>
      <dgm:t>
        <a:bodyPr/>
        <a:lstStyle/>
        <a:p>
          <a:endParaRPr lang="en-US"/>
        </a:p>
      </dgm:t>
    </dgm:pt>
    <dgm:pt modelId="{BD202C21-8678-45F8-A18E-E0C89ED06734}" type="sibTrans" cxnId="{4A847AE6-4E5B-4183-9775-56623D7103E0}">
      <dgm:prSet/>
      <dgm:spPr/>
      <dgm:t>
        <a:bodyPr/>
        <a:lstStyle/>
        <a:p>
          <a:pPr>
            <a:lnSpc>
              <a:spcPct val="100000"/>
            </a:lnSpc>
          </a:pPr>
          <a:endParaRPr lang="en-US"/>
        </a:p>
      </dgm:t>
    </dgm:pt>
    <dgm:pt modelId="{93B81C3B-A297-4E11-AA06-59FA3667E0E2}">
      <dgm:prSet/>
      <dgm:spPr/>
      <dgm:t>
        <a:bodyPr/>
        <a:lstStyle/>
        <a:p>
          <a:pPr>
            <a:lnSpc>
              <a:spcPct val="100000"/>
            </a:lnSpc>
          </a:pPr>
          <a:r>
            <a:rPr lang="en-US"/>
            <a:t>Students are encouraged to make connections between math concepts and real world applications.</a:t>
          </a:r>
        </a:p>
      </dgm:t>
    </dgm:pt>
    <dgm:pt modelId="{1DC26AFE-73CB-4E66-922A-86A7EFD6EBC3}" type="parTrans" cxnId="{5E0B99AA-3C80-43D2-9629-EC05C24CBB61}">
      <dgm:prSet/>
      <dgm:spPr/>
      <dgm:t>
        <a:bodyPr/>
        <a:lstStyle/>
        <a:p>
          <a:endParaRPr lang="en-US"/>
        </a:p>
      </dgm:t>
    </dgm:pt>
    <dgm:pt modelId="{E8F8A146-9AEB-4EC0-BF19-104C8BC817FF}" type="sibTrans" cxnId="{5E0B99AA-3C80-43D2-9629-EC05C24CBB61}">
      <dgm:prSet/>
      <dgm:spPr/>
      <dgm:t>
        <a:bodyPr/>
        <a:lstStyle/>
        <a:p>
          <a:pPr>
            <a:lnSpc>
              <a:spcPct val="100000"/>
            </a:lnSpc>
          </a:pPr>
          <a:endParaRPr lang="en-US"/>
        </a:p>
      </dgm:t>
    </dgm:pt>
    <dgm:pt modelId="{6CD0DFCF-CD3A-45D3-9E3E-F8A0FBEF0C5C}">
      <dgm:prSet/>
      <dgm:spPr/>
      <dgm:t>
        <a:bodyPr/>
        <a:lstStyle/>
        <a:p>
          <a:pPr>
            <a:lnSpc>
              <a:spcPct val="100000"/>
            </a:lnSpc>
          </a:pPr>
          <a:r>
            <a:rPr lang="en-US"/>
            <a:t>If it doesn’t look familiar to you, it may not be incorrect.  They are going to be learning many different ways to solve ONE problem this year.  </a:t>
          </a:r>
        </a:p>
      </dgm:t>
    </dgm:pt>
    <dgm:pt modelId="{A5931552-0834-499C-B1E9-827FAE7181DD}" type="parTrans" cxnId="{D586D524-8F21-43EF-B425-65C88A553D73}">
      <dgm:prSet/>
      <dgm:spPr/>
      <dgm:t>
        <a:bodyPr/>
        <a:lstStyle/>
        <a:p>
          <a:endParaRPr lang="en-US"/>
        </a:p>
      </dgm:t>
    </dgm:pt>
    <dgm:pt modelId="{8B507A9E-C164-4E87-9C03-EEA40D9F5938}" type="sibTrans" cxnId="{D586D524-8F21-43EF-B425-65C88A553D73}">
      <dgm:prSet/>
      <dgm:spPr/>
      <dgm:t>
        <a:bodyPr/>
        <a:lstStyle/>
        <a:p>
          <a:endParaRPr lang="en-US"/>
        </a:p>
      </dgm:t>
    </dgm:pt>
    <dgm:pt modelId="{4795D5EE-5C5A-4AA7-A3F5-9275D312272C}" type="pres">
      <dgm:prSet presAssocID="{9EBF495E-B151-45A8-B83F-EED533148925}" presName="root" presStyleCnt="0">
        <dgm:presLayoutVars>
          <dgm:dir/>
          <dgm:resizeHandles val="exact"/>
        </dgm:presLayoutVars>
      </dgm:prSet>
      <dgm:spPr/>
    </dgm:pt>
    <dgm:pt modelId="{A7C234EE-7F07-4115-AAC8-4E0D0E9B59CE}" type="pres">
      <dgm:prSet presAssocID="{9EBF495E-B151-45A8-B83F-EED533148925}" presName="container" presStyleCnt="0">
        <dgm:presLayoutVars>
          <dgm:dir/>
          <dgm:resizeHandles val="exact"/>
        </dgm:presLayoutVars>
      </dgm:prSet>
      <dgm:spPr/>
    </dgm:pt>
    <dgm:pt modelId="{00BBDDF1-8B2F-48B7-BD17-3BC96CAB9823}" type="pres">
      <dgm:prSet presAssocID="{37B97EEC-AECD-418D-B56C-1A54D999480E}" presName="compNode" presStyleCnt="0"/>
      <dgm:spPr/>
    </dgm:pt>
    <dgm:pt modelId="{53F4B7F9-DDD5-41E7-92DA-31BA91D86ED9}" type="pres">
      <dgm:prSet presAssocID="{37B97EEC-AECD-418D-B56C-1A54D999480E}" presName="iconBgRect" presStyleLbl="bgShp" presStyleIdx="0" presStyleCnt="4"/>
      <dgm:spPr/>
    </dgm:pt>
    <dgm:pt modelId="{38A77742-DCF8-4878-ABFE-E283CAD67173}" type="pres">
      <dgm:prSet presAssocID="{37B97EEC-AECD-418D-B56C-1A54D999480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ement truck"/>
        </a:ext>
      </dgm:extLst>
    </dgm:pt>
    <dgm:pt modelId="{A53B9AA2-539F-4686-9476-99F260699B04}" type="pres">
      <dgm:prSet presAssocID="{37B97EEC-AECD-418D-B56C-1A54D999480E}" presName="spaceRect" presStyleCnt="0"/>
      <dgm:spPr/>
    </dgm:pt>
    <dgm:pt modelId="{D5B93670-F1D1-4343-9EB4-78FA3962AC7E}" type="pres">
      <dgm:prSet presAssocID="{37B97EEC-AECD-418D-B56C-1A54D999480E}" presName="textRect" presStyleLbl="revTx" presStyleIdx="0" presStyleCnt="4">
        <dgm:presLayoutVars>
          <dgm:chMax val="1"/>
          <dgm:chPref val="1"/>
        </dgm:presLayoutVars>
      </dgm:prSet>
      <dgm:spPr/>
    </dgm:pt>
    <dgm:pt modelId="{A69C49AD-D5B5-421E-8D2A-818AAC646FD2}" type="pres">
      <dgm:prSet presAssocID="{CF5ACE0A-97A8-4C39-AAAE-D9F41E053C8B}" presName="sibTrans" presStyleLbl="sibTrans2D1" presStyleIdx="0" presStyleCnt="0"/>
      <dgm:spPr/>
    </dgm:pt>
    <dgm:pt modelId="{9D5C4F04-3BE1-4957-841B-71BEF3DF6CEE}" type="pres">
      <dgm:prSet presAssocID="{11166C91-6208-46C3-BAE5-30700B4F7FA0}" presName="compNode" presStyleCnt="0"/>
      <dgm:spPr/>
    </dgm:pt>
    <dgm:pt modelId="{ED4EEA8C-D0B9-4E88-AA73-F51EF41C4B99}" type="pres">
      <dgm:prSet presAssocID="{11166C91-6208-46C3-BAE5-30700B4F7FA0}" presName="iconBgRect" presStyleLbl="bgShp" presStyleIdx="1" presStyleCnt="4"/>
      <dgm:spPr/>
    </dgm:pt>
    <dgm:pt modelId="{02CE5714-E940-4E26-8A5A-B8081C2913E4}" type="pres">
      <dgm:prSet presAssocID="{11166C91-6208-46C3-BAE5-30700B4F7F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9311E1FB-82FF-461E-A30E-9F92E3369E39}" type="pres">
      <dgm:prSet presAssocID="{11166C91-6208-46C3-BAE5-30700B4F7FA0}" presName="spaceRect" presStyleCnt="0"/>
      <dgm:spPr/>
    </dgm:pt>
    <dgm:pt modelId="{EB58D3A2-114F-4AE6-ACF0-D5224008535A}" type="pres">
      <dgm:prSet presAssocID="{11166C91-6208-46C3-BAE5-30700B4F7FA0}" presName="textRect" presStyleLbl="revTx" presStyleIdx="1" presStyleCnt="4">
        <dgm:presLayoutVars>
          <dgm:chMax val="1"/>
          <dgm:chPref val="1"/>
        </dgm:presLayoutVars>
      </dgm:prSet>
      <dgm:spPr/>
    </dgm:pt>
    <dgm:pt modelId="{EEFF3B9A-E258-4F7A-86BF-0A0D3A4F3DA6}" type="pres">
      <dgm:prSet presAssocID="{BD202C21-8678-45F8-A18E-E0C89ED06734}" presName="sibTrans" presStyleLbl="sibTrans2D1" presStyleIdx="0" presStyleCnt="0"/>
      <dgm:spPr/>
    </dgm:pt>
    <dgm:pt modelId="{405F8F56-8BFD-45C3-9E7D-0272E2FB33CB}" type="pres">
      <dgm:prSet presAssocID="{93B81C3B-A297-4E11-AA06-59FA3667E0E2}" presName="compNode" presStyleCnt="0"/>
      <dgm:spPr/>
    </dgm:pt>
    <dgm:pt modelId="{EE6F543B-0E69-4128-B44C-2EE56EB5578D}" type="pres">
      <dgm:prSet presAssocID="{93B81C3B-A297-4E11-AA06-59FA3667E0E2}" presName="iconBgRect" presStyleLbl="bgShp" presStyleIdx="2" presStyleCnt="4"/>
      <dgm:spPr/>
    </dgm:pt>
    <dgm:pt modelId="{F94EB5D1-58DA-46F1-8B05-4C325E2274AD}" type="pres">
      <dgm:prSet presAssocID="{93B81C3B-A297-4E11-AA06-59FA3667E0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D93ED7C1-895D-45DB-9C15-91DA5685D7DB}" type="pres">
      <dgm:prSet presAssocID="{93B81C3B-A297-4E11-AA06-59FA3667E0E2}" presName="spaceRect" presStyleCnt="0"/>
      <dgm:spPr/>
    </dgm:pt>
    <dgm:pt modelId="{B6669C01-0A78-4ADF-B0FF-B99B66C22A43}" type="pres">
      <dgm:prSet presAssocID="{93B81C3B-A297-4E11-AA06-59FA3667E0E2}" presName="textRect" presStyleLbl="revTx" presStyleIdx="2" presStyleCnt="4">
        <dgm:presLayoutVars>
          <dgm:chMax val="1"/>
          <dgm:chPref val="1"/>
        </dgm:presLayoutVars>
      </dgm:prSet>
      <dgm:spPr/>
    </dgm:pt>
    <dgm:pt modelId="{61790E4C-E643-468E-AD22-F89598C84005}" type="pres">
      <dgm:prSet presAssocID="{E8F8A146-9AEB-4EC0-BF19-104C8BC817FF}" presName="sibTrans" presStyleLbl="sibTrans2D1" presStyleIdx="0" presStyleCnt="0"/>
      <dgm:spPr/>
    </dgm:pt>
    <dgm:pt modelId="{6EE0CE55-2B7D-41C9-9AF3-54B20606AC34}" type="pres">
      <dgm:prSet presAssocID="{6CD0DFCF-CD3A-45D3-9E3E-F8A0FBEF0C5C}" presName="compNode" presStyleCnt="0"/>
      <dgm:spPr/>
    </dgm:pt>
    <dgm:pt modelId="{E355A32F-2CE1-4DE2-80F2-AF19AC8F0FAD}" type="pres">
      <dgm:prSet presAssocID="{6CD0DFCF-CD3A-45D3-9E3E-F8A0FBEF0C5C}" presName="iconBgRect" presStyleLbl="bgShp" presStyleIdx="3" presStyleCnt="4"/>
      <dgm:spPr/>
    </dgm:pt>
    <dgm:pt modelId="{90F840E5-3D42-43C3-B5C6-E8E774C7F92E}" type="pres">
      <dgm:prSet presAssocID="{6CD0DFCF-CD3A-45D3-9E3E-F8A0FBEF0C5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lle"/>
        </a:ext>
      </dgm:extLst>
    </dgm:pt>
    <dgm:pt modelId="{223E0DEC-1B53-47B4-BFC0-27270CA4E6F5}" type="pres">
      <dgm:prSet presAssocID="{6CD0DFCF-CD3A-45D3-9E3E-F8A0FBEF0C5C}" presName="spaceRect" presStyleCnt="0"/>
      <dgm:spPr/>
    </dgm:pt>
    <dgm:pt modelId="{76D29BAF-2E33-465D-877F-3829B4B6E75D}" type="pres">
      <dgm:prSet presAssocID="{6CD0DFCF-CD3A-45D3-9E3E-F8A0FBEF0C5C}" presName="textRect" presStyleLbl="revTx" presStyleIdx="3" presStyleCnt="4">
        <dgm:presLayoutVars>
          <dgm:chMax val="1"/>
          <dgm:chPref val="1"/>
        </dgm:presLayoutVars>
      </dgm:prSet>
      <dgm:spPr/>
    </dgm:pt>
  </dgm:ptLst>
  <dgm:cxnLst>
    <dgm:cxn modelId="{65501821-FD2D-4B4E-B35B-1851B5A3B7FA}" type="presOf" srcId="{93B81C3B-A297-4E11-AA06-59FA3667E0E2}" destId="{B6669C01-0A78-4ADF-B0FF-B99B66C22A43}" srcOrd="0" destOrd="0" presId="urn:microsoft.com/office/officeart/2018/2/layout/IconCircleList"/>
    <dgm:cxn modelId="{F3B18B24-B00F-4E68-8935-46F7093DCD96}" type="presOf" srcId="{37B97EEC-AECD-418D-B56C-1A54D999480E}" destId="{D5B93670-F1D1-4343-9EB4-78FA3962AC7E}" srcOrd="0" destOrd="0" presId="urn:microsoft.com/office/officeart/2018/2/layout/IconCircleList"/>
    <dgm:cxn modelId="{D586D524-8F21-43EF-B425-65C88A553D73}" srcId="{9EBF495E-B151-45A8-B83F-EED533148925}" destId="{6CD0DFCF-CD3A-45D3-9E3E-F8A0FBEF0C5C}" srcOrd="3" destOrd="0" parTransId="{A5931552-0834-499C-B1E9-827FAE7181DD}" sibTransId="{8B507A9E-C164-4E87-9C03-EEA40D9F5938}"/>
    <dgm:cxn modelId="{4984C74C-CF24-45D5-8835-39B0E6533816}" type="presOf" srcId="{E8F8A146-9AEB-4EC0-BF19-104C8BC817FF}" destId="{61790E4C-E643-468E-AD22-F89598C84005}" srcOrd="0" destOrd="0" presId="urn:microsoft.com/office/officeart/2018/2/layout/IconCircleList"/>
    <dgm:cxn modelId="{58DB9F4D-D8BD-4293-845C-6C2384F5EE26}" type="presOf" srcId="{6CD0DFCF-CD3A-45D3-9E3E-F8A0FBEF0C5C}" destId="{76D29BAF-2E33-465D-877F-3829B4B6E75D}" srcOrd="0" destOrd="0" presId="urn:microsoft.com/office/officeart/2018/2/layout/IconCircleList"/>
    <dgm:cxn modelId="{D7CCDF8F-A06E-4249-A726-B56FC719F16F}" type="presOf" srcId="{9EBF495E-B151-45A8-B83F-EED533148925}" destId="{4795D5EE-5C5A-4AA7-A3F5-9275D312272C}" srcOrd="0" destOrd="0" presId="urn:microsoft.com/office/officeart/2018/2/layout/IconCircleList"/>
    <dgm:cxn modelId="{50AF9BA1-6817-4ED7-AB55-6F31D34AF30D}" type="presOf" srcId="{CF5ACE0A-97A8-4C39-AAAE-D9F41E053C8B}" destId="{A69C49AD-D5B5-421E-8D2A-818AAC646FD2}" srcOrd="0" destOrd="0" presId="urn:microsoft.com/office/officeart/2018/2/layout/IconCircleList"/>
    <dgm:cxn modelId="{5E0B99AA-3C80-43D2-9629-EC05C24CBB61}" srcId="{9EBF495E-B151-45A8-B83F-EED533148925}" destId="{93B81C3B-A297-4E11-AA06-59FA3667E0E2}" srcOrd="2" destOrd="0" parTransId="{1DC26AFE-73CB-4E66-922A-86A7EFD6EBC3}" sibTransId="{E8F8A146-9AEB-4EC0-BF19-104C8BC817FF}"/>
    <dgm:cxn modelId="{5A8F09C1-7B12-45CC-BF1F-F53BDCC78BD1}" type="presOf" srcId="{BD202C21-8678-45F8-A18E-E0C89ED06734}" destId="{EEFF3B9A-E258-4F7A-86BF-0A0D3A4F3DA6}" srcOrd="0" destOrd="0" presId="urn:microsoft.com/office/officeart/2018/2/layout/IconCircleList"/>
    <dgm:cxn modelId="{4CEDF2DD-72A8-4B6D-9CC7-924681C5D1DB}" srcId="{9EBF495E-B151-45A8-B83F-EED533148925}" destId="{37B97EEC-AECD-418D-B56C-1A54D999480E}" srcOrd="0" destOrd="0" parTransId="{B2CC0631-DA16-45A1-8A69-80B9E00D4215}" sibTransId="{CF5ACE0A-97A8-4C39-AAAE-D9F41E053C8B}"/>
    <dgm:cxn modelId="{60EDA5DE-1D05-405D-92B6-EA87DFC9FC4A}" type="presOf" srcId="{11166C91-6208-46C3-BAE5-30700B4F7FA0}" destId="{EB58D3A2-114F-4AE6-ACF0-D5224008535A}" srcOrd="0" destOrd="0" presId="urn:microsoft.com/office/officeart/2018/2/layout/IconCircleList"/>
    <dgm:cxn modelId="{4A847AE6-4E5B-4183-9775-56623D7103E0}" srcId="{9EBF495E-B151-45A8-B83F-EED533148925}" destId="{11166C91-6208-46C3-BAE5-30700B4F7FA0}" srcOrd="1" destOrd="0" parTransId="{BC65F62A-9763-4818-B92E-3257939B4EAD}" sibTransId="{BD202C21-8678-45F8-A18E-E0C89ED06734}"/>
    <dgm:cxn modelId="{3B1B67BD-802E-4B8E-83F4-7C22CF654CD0}" type="presParOf" srcId="{4795D5EE-5C5A-4AA7-A3F5-9275D312272C}" destId="{A7C234EE-7F07-4115-AAC8-4E0D0E9B59CE}" srcOrd="0" destOrd="0" presId="urn:microsoft.com/office/officeart/2018/2/layout/IconCircleList"/>
    <dgm:cxn modelId="{1652791E-1508-4CFD-B391-0E18CCE73B24}" type="presParOf" srcId="{A7C234EE-7F07-4115-AAC8-4E0D0E9B59CE}" destId="{00BBDDF1-8B2F-48B7-BD17-3BC96CAB9823}" srcOrd="0" destOrd="0" presId="urn:microsoft.com/office/officeart/2018/2/layout/IconCircleList"/>
    <dgm:cxn modelId="{BF8F312B-6871-469A-BD0E-9319B09DF5DA}" type="presParOf" srcId="{00BBDDF1-8B2F-48B7-BD17-3BC96CAB9823}" destId="{53F4B7F9-DDD5-41E7-92DA-31BA91D86ED9}" srcOrd="0" destOrd="0" presId="urn:microsoft.com/office/officeart/2018/2/layout/IconCircleList"/>
    <dgm:cxn modelId="{8A6D6B6D-5E88-4BB0-96B7-65B5CDC22335}" type="presParOf" srcId="{00BBDDF1-8B2F-48B7-BD17-3BC96CAB9823}" destId="{38A77742-DCF8-4878-ABFE-E283CAD67173}" srcOrd="1" destOrd="0" presId="urn:microsoft.com/office/officeart/2018/2/layout/IconCircleList"/>
    <dgm:cxn modelId="{BE6FC21E-AFFD-4B50-A410-367D5F8545EE}" type="presParOf" srcId="{00BBDDF1-8B2F-48B7-BD17-3BC96CAB9823}" destId="{A53B9AA2-539F-4686-9476-99F260699B04}" srcOrd="2" destOrd="0" presId="urn:microsoft.com/office/officeart/2018/2/layout/IconCircleList"/>
    <dgm:cxn modelId="{3D177BC7-B387-4CBF-BDD0-7085F8CDA2F6}" type="presParOf" srcId="{00BBDDF1-8B2F-48B7-BD17-3BC96CAB9823}" destId="{D5B93670-F1D1-4343-9EB4-78FA3962AC7E}" srcOrd="3" destOrd="0" presId="urn:microsoft.com/office/officeart/2018/2/layout/IconCircleList"/>
    <dgm:cxn modelId="{27C1326D-0FC1-4CCA-9647-7F6D832DCA88}" type="presParOf" srcId="{A7C234EE-7F07-4115-AAC8-4E0D0E9B59CE}" destId="{A69C49AD-D5B5-421E-8D2A-818AAC646FD2}" srcOrd="1" destOrd="0" presId="urn:microsoft.com/office/officeart/2018/2/layout/IconCircleList"/>
    <dgm:cxn modelId="{DF673227-F6F4-4546-8F96-B3E74751E294}" type="presParOf" srcId="{A7C234EE-7F07-4115-AAC8-4E0D0E9B59CE}" destId="{9D5C4F04-3BE1-4957-841B-71BEF3DF6CEE}" srcOrd="2" destOrd="0" presId="urn:microsoft.com/office/officeart/2018/2/layout/IconCircleList"/>
    <dgm:cxn modelId="{409493E5-BC18-40EE-B822-1997A3AD946B}" type="presParOf" srcId="{9D5C4F04-3BE1-4957-841B-71BEF3DF6CEE}" destId="{ED4EEA8C-D0B9-4E88-AA73-F51EF41C4B99}" srcOrd="0" destOrd="0" presId="urn:microsoft.com/office/officeart/2018/2/layout/IconCircleList"/>
    <dgm:cxn modelId="{F1451E13-554C-4C18-B011-63717F69C508}" type="presParOf" srcId="{9D5C4F04-3BE1-4957-841B-71BEF3DF6CEE}" destId="{02CE5714-E940-4E26-8A5A-B8081C2913E4}" srcOrd="1" destOrd="0" presId="urn:microsoft.com/office/officeart/2018/2/layout/IconCircleList"/>
    <dgm:cxn modelId="{16DABC25-57A6-4DD4-8EEF-C615D9479B9D}" type="presParOf" srcId="{9D5C4F04-3BE1-4957-841B-71BEF3DF6CEE}" destId="{9311E1FB-82FF-461E-A30E-9F92E3369E39}" srcOrd="2" destOrd="0" presId="urn:microsoft.com/office/officeart/2018/2/layout/IconCircleList"/>
    <dgm:cxn modelId="{033F3B64-370F-4FE9-9F1D-37E5053DAAA7}" type="presParOf" srcId="{9D5C4F04-3BE1-4957-841B-71BEF3DF6CEE}" destId="{EB58D3A2-114F-4AE6-ACF0-D5224008535A}" srcOrd="3" destOrd="0" presId="urn:microsoft.com/office/officeart/2018/2/layout/IconCircleList"/>
    <dgm:cxn modelId="{B4AA1BD5-61FB-4C39-A09E-5750B422003C}" type="presParOf" srcId="{A7C234EE-7F07-4115-AAC8-4E0D0E9B59CE}" destId="{EEFF3B9A-E258-4F7A-86BF-0A0D3A4F3DA6}" srcOrd="3" destOrd="0" presId="urn:microsoft.com/office/officeart/2018/2/layout/IconCircleList"/>
    <dgm:cxn modelId="{AB081470-3486-4498-9D9B-78AB526800EB}" type="presParOf" srcId="{A7C234EE-7F07-4115-AAC8-4E0D0E9B59CE}" destId="{405F8F56-8BFD-45C3-9E7D-0272E2FB33CB}" srcOrd="4" destOrd="0" presId="urn:microsoft.com/office/officeart/2018/2/layout/IconCircleList"/>
    <dgm:cxn modelId="{4BE00E42-B359-4205-B7FB-AD4B33E33363}" type="presParOf" srcId="{405F8F56-8BFD-45C3-9E7D-0272E2FB33CB}" destId="{EE6F543B-0E69-4128-B44C-2EE56EB5578D}" srcOrd="0" destOrd="0" presId="urn:microsoft.com/office/officeart/2018/2/layout/IconCircleList"/>
    <dgm:cxn modelId="{4AE160C2-6BE6-4508-897F-E7F8057E7CF3}" type="presParOf" srcId="{405F8F56-8BFD-45C3-9E7D-0272E2FB33CB}" destId="{F94EB5D1-58DA-46F1-8B05-4C325E2274AD}" srcOrd="1" destOrd="0" presId="urn:microsoft.com/office/officeart/2018/2/layout/IconCircleList"/>
    <dgm:cxn modelId="{E75E9A79-A59D-48C4-BA17-F65367B4A96E}" type="presParOf" srcId="{405F8F56-8BFD-45C3-9E7D-0272E2FB33CB}" destId="{D93ED7C1-895D-45DB-9C15-91DA5685D7DB}" srcOrd="2" destOrd="0" presId="urn:microsoft.com/office/officeart/2018/2/layout/IconCircleList"/>
    <dgm:cxn modelId="{88E05EA4-A197-4120-999C-A725D355A3ED}" type="presParOf" srcId="{405F8F56-8BFD-45C3-9E7D-0272E2FB33CB}" destId="{B6669C01-0A78-4ADF-B0FF-B99B66C22A43}" srcOrd="3" destOrd="0" presId="urn:microsoft.com/office/officeart/2018/2/layout/IconCircleList"/>
    <dgm:cxn modelId="{CE9E44BB-451F-4B22-ACCF-0858F33BF02B}" type="presParOf" srcId="{A7C234EE-7F07-4115-AAC8-4E0D0E9B59CE}" destId="{61790E4C-E643-468E-AD22-F89598C84005}" srcOrd="5" destOrd="0" presId="urn:microsoft.com/office/officeart/2018/2/layout/IconCircleList"/>
    <dgm:cxn modelId="{83F015E7-C78F-4620-874D-1C5E2D58BEDB}" type="presParOf" srcId="{A7C234EE-7F07-4115-AAC8-4E0D0E9B59CE}" destId="{6EE0CE55-2B7D-41C9-9AF3-54B20606AC34}" srcOrd="6" destOrd="0" presId="urn:microsoft.com/office/officeart/2018/2/layout/IconCircleList"/>
    <dgm:cxn modelId="{86001085-9A0B-4C52-AC17-7C9D77CED36B}" type="presParOf" srcId="{6EE0CE55-2B7D-41C9-9AF3-54B20606AC34}" destId="{E355A32F-2CE1-4DE2-80F2-AF19AC8F0FAD}" srcOrd="0" destOrd="0" presId="urn:microsoft.com/office/officeart/2018/2/layout/IconCircleList"/>
    <dgm:cxn modelId="{220BFADA-0A9C-41D3-8CA5-9DCD1FDAEA53}" type="presParOf" srcId="{6EE0CE55-2B7D-41C9-9AF3-54B20606AC34}" destId="{90F840E5-3D42-43C3-B5C6-E8E774C7F92E}" srcOrd="1" destOrd="0" presId="urn:microsoft.com/office/officeart/2018/2/layout/IconCircleList"/>
    <dgm:cxn modelId="{A7F6DE60-EAF7-445A-8D59-22C505E3B6C7}" type="presParOf" srcId="{6EE0CE55-2B7D-41C9-9AF3-54B20606AC34}" destId="{223E0DEC-1B53-47B4-BFC0-27270CA4E6F5}" srcOrd="2" destOrd="0" presId="urn:microsoft.com/office/officeart/2018/2/layout/IconCircleList"/>
    <dgm:cxn modelId="{D51286C0-CF83-48AE-9FEF-278BFCAE4ABD}" type="presParOf" srcId="{6EE0CE55-2B7D-41C9-9AF3-54B20606AC34}" destId="{76D29BAF-2E33-465D-877F-3829B4B6E75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7B8501-EE75-42D6-B619-F75158922CB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2B7B9D3-955F-4A3C-B415-B98A840152B6}">
      <dgm:prSet/>
      <dgm:spPr/>
      <dgm:t>
        <a:bodyPr/>
        <a:lstStyle/>
        <a:p>
          <a:pPr>
            <a:defRPr cap="all"/>
          </a:pPr>
          <a:r>
            <a:rPr lang="en-US" dirty="0"/>
            <a:t>DIBELS = Dynamic Indicator of Basic Early Literacy Skills – Determines basic reading ability and diagnoses reading strengths and or needs. Given 3 times a year.</a:t>
          </a:r>
        </a:p>
      </dgm:t>
    </dgm:pt>
    <dgm:pt modelId="{B9DC6904-7BBD-493F-B590-117587841512}" type="parTrans" cxnId="{D871AD67-DE62-4EAF-9D0A-6EF819A62E75}">
      <dgm:prSet/>
      <dgm:spPr/>
      <dgm:t>
        <a:bodyPr/>
        <a:lstStyle/>
        <a:p>
          <a:endParaRPr lang="en-US"/>
        </a:p>
      </dgm:t>
    </dgm:pt>
    <dgm:pt modelId="{1384512F-0766-45BF-A430-C7B3E126997C}" type="sibTrans" cxnId="{D871AD67-DE62-4EAF-9D0A-6EF819A62E75}">
      <dgm:prSet/>
      <dgm:spPr/>
      <dgm:t>
        <a:bodyPr/>
        <a:lstStyle/>
        <a:p>
          <a:endParaRPr lang="en-US"/>
        </a:p>
      </dgm:t>
    </dgm:pt>
    <dgm:pt modelId="{54D83F26-63BC-4864-B827-1F16EDCD59B4}">
      <dgm:prSet/>
      <dgm:spPr/>
      <dgm:t>
        <a:bodyPr/>
        <a:lstStyle/>
        <a:p>
          <a:pPr>
            <a:defRPr cap="all"/>
          </a:pPr>
          <a:r>
            <a:rPr lang="en-US" dirty="0"/>
            <a:t>SchoolCity for Math and Reading – 1 test per quarter: pre-test, test 1, test 2, posttest.</a:t>
          </a:r>
        </a:p>
      </dgm:t>
    </dgm:pt>
    <dgm:pt modelId="{5CB54FDC-3373-4FC9-9758-07B453AB6F12}" type="parTrans" cxnId="{3B1D9D7B-FB7A-4964-8FFF-9DB6F27A373C}">
      <dgm:prSet/>
      <dgm:spPr/>
      <dgm:t>
        <a:bodyPr/>
        <a:lstStyle/>
        <a:p>
          <a:endParaRPr lang="en-US"/>
        </a:p>
      </dgm:t>
    </dgm:pt>
    <dgm:pt modelId="{3269D8AE-FE9A-4249-A4C0-924AF88BE014}" type="sibTrans" cxnId="{3B1D9D7B-FB7A-4964-8FFF-9DB6F27A373C}">
      <dgm:prSet/>
      <dgm:spPr/>
      <dgm:t>
        <a:bodyPr/>
        <a:lstStyle/>
        <a:p>
          <a:endParaRPr lang="en-US"/>
        </a:p>
      </dgm:t>
    </dgm:pt>
    <dgm:pt modelId="{37276021-C112-4055-991B-1A6F533E3DC0}">
      <dgm:prSet/>
      <dgm:spPr/>
      <dgm:t>
        <a:bodyPr/>
        <a:lstStyle/>
        <a:p>
          <a:pPr>
            <a:defRPr cap="all"/>
          </a:pPr>
          <a:r>
            <a:rPr lang="en-US" dirty="0">
              <a:latin typeface="Tw Cen MT Condensed" panose="020B0606020104020203"/>
            </a:rPr>
            <a:t>AASA</a:t>
          </a:r>
          <a:r>
            <a:rPr lang="en-US" dirty="0"/>
            <a:t> State Testing ~ April </a:t>
          </a:r>
          <a:r>
            <a:rPr lang="en-US" dirty="0">
              <a:latin typeface="Tw Cen MT Condensed" panose="020B0606020104020203"/>
            </a:rPr>
            <a:t>2023</a:t>
          </a:r>
          <a:endParaRPr lang="en-US" dirty="0"/>
        </a:p>
      </dgm:t>
    </dgm:pt>
    <dgm:pt modelId="{2F929283-BC5F-4182-9B43-2B715AA3ABE8}" type="parTrans" cxnId="{AB2749E6-FFFA-422E-9BCB-6370FA9A4FD3}">
      <dgm:prSet/>
      <dgm:spPr/>
      <dgm:t>
        <a:bodyPr/>
        <a:lstStyle/>
        <a:p>
          <a:endParaRPr lang="en-US"/>
        </a:p>
      </dgm:t>
    </dgm:pt>
    <dgm:pt modelId="{90541EDA-48E8-4455-8C12-2595097B5F9D}" type="sibTrans" cxnId="{AB2749E6-FFFA-422E-9BCB-6370FA9A4FD3}">
      <dgm:prSet/>
      <dgm:spPr/>
      <dgm:t>
        <a:bodyPr/>
        <a:lstStyle/>
        <a:p>
          <a:endParaRPr lang="en-US"/>
        </a:p>
      </dgm:t>
    </dgm:pt>
    <dgm:pt modelId="{4872A674-80AE-422E-9E20-42426600CF73}">
      <dgm:prSet/>
      <dgm:spPr/>
      <dgm:t>
        <a:bodyPr/>
        <a:lstStyle/>
        <a:p>
          <a:pPr>
            <a:defRPr cap="all"/>
          </a:pPr>
          <a:r>
            <a:rPr lang="en-US" dirty="0"/>
            <a:t>Classroom assessments ~ teacher created tests/quizzes, Journeys assessments, individual and group work, projects, presentations participation, observation, along with other activities. </a:t>
          </a:r>
        </a:p>
      </dgm:t>
    </dgm:pt>
    <dgm:pt modelId="{426EC23A-242A-47B7-A906-0657A58A1ECA}" type="parTrans" cxnId="{6B0A5B66-5F98-4967-9393-9E6ACFE1A5AC}">
      <dgm:prSet/>
      <dgm:spPr/>
      <dgm:t>
        <a:bodyPr/>
        <a:lstStyle/>
        <a:p>
          <a:endParaRPr lang="en-US"/>
        </a:p>
      </dgm:t>
    </dgm:pt>
    <dgm:pt modelId="{F92104A6-8111-4502-8991-7B0F491F2805}" type="sibTrans" cxnId="{6B0A5B66-5F98-4967-9393-9E6ACFE1A5AC}">
      <dgm:prSet/>
      <dgm:spPr/>
      <dgm:t>
        <a:bodyPr/>
        <a:lstStyle/>
        <a:p>
          <a:endParaRPr lang="en-US"/>
        </a:p>
      </dgm:t>
    </dgm:pt>
    <dgm:pt modelId="{D6FE81AE-88B3-475E-B422-366A6311FD0E}" type="pres">
      <dgm:prSet presAssocID="{0C7B8501-EE75-42D6-B619-F75158922CBD}" presName="root" presStyleCnt="0">
        <dgm:presLayoutVars>
          <dgm:dir/>
          <dgm:resizeHandles val="exact"/>
        </dgm:presLayoutVars>
      </dgm:prSet>
      <dgm:spPr/>
    </dgm:pt>
    <dgm:pt modelId="{656609AA-ECAB-4BED-A79C-3A1006F92A24}" type="pres">
      <dgm:prSet presAssocID="{C2B7B9D3-955F-4A3C-B415-B98A840152B6}" presName="compNode" presStyleCnt="0"/>
      <dgm:spPr/>
    </dgm:pt>
    <dgm:pt modelId="{09097BE6-5319-43F6-8F88-A012711D574C}" type="pres">
      <dgm:prSet presAssocID="{C2B7B9D3-955F-4A3C-B415-B98A840152B6}" presName="iconBgRect" presStyleLbl="bgShp" presStyleIdx="0" presStyleCnt="4"/>
      <dgm:spPr>
        <a:prstGeom prst="round2DiagRect">
          <a:avLst>
            <a:gd name="adj1" fmla="val 29727"/>
            <a:gd name="adj2" fmla="val 0"/>
          </a:avLst>
        </a:prstGeom>
      </dgm:spPr>
    </dgm:pt>
    <dgm:pt modelId="{C59AA724-D027-4E70-9446-7FB035D85C70}" type="pres">
      <dgm:prSet presAssocID="{C2B7B9D3-955F-4A3C-B415-B98A840152B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371A20AA-29B5-4367-BA6B-B747119F7062}" type="pres">
      <dgm:prSet presAssocID="{C2B7B9D3-955F-4A3C-B415-B98A840152B6}" presName="spaceRect" presStyleCnt="0"/>
      <dgm:spPr/>
    </dgm:pt>
    <dgm:pt modelId="{B5025403-B935-46F9-B41F-46F2DEFD4CDA}" type="pres">
      <dgm:prSet presAssocID="{C2B7B9D3-955F-4A3C-B415-B98A840152B6}" presName="textRect" presStyleLbl="revTx" presStyleIdx="0" presStyleCnt="4">
        <dgm:presLayoutVars>
          <dgm:chMax val="1"/>
          <dgm:chPref val="1"/>
        </dgm:presLayoutVars>
      </dgm:prSet>
      <dgm:spPr/>
    </dgm:pt>
    <dgm:pt modelId="{D74B2CCC-B5F0-4618-9526-C01E81C9204B}" type="pres">
      <dgm:prSet presAssocID="{1384512F-0766-45BF-A430-C7B3E126997C}" presName="sibTrans" presStyleCnt="0"/>
      <dgm:spPr/>
    </dgm:pt>
    <dgm:pt modelId="{D7BFAA91-34EE-4A46-BAFA-06BC7F25969C}" type="pres">
      <dgm:prSet presAssocID="{54D83F26-63BC-4864-B827-1F16EDCD59B4}" presName="compNode" presStyleCnt="0"/>
      <dgm:spPr/>
    </dgm:pt>
    <dgm:pt modelId="{E3CBD32B-9D72-40D0-ADCE-41BD1EB91E8B}" type="pres">
      <dgm:prSet presAssocID="{54D83F26-63BC-4864-B827-1F16EDCD59B4}" presName="iconBgRect" presStyleLbl="bgShp" presStyleIdx="1" presStyleCnt="4"/>
      <dgm:spPr>
        <a:prstGeom prst="round2DiagRect">
          <a:avLst>
            <a:gd name="adj1" fmla="val 29727"/>
            <a:gd name="adj2" fmla="val 0"/>
          </a:avLst>
        </a:prstGeom>
      </dgm:spPr>
    </dgm:pt>
    <dgm:pt modelId="{32E127E5-BA33-4618-84C8-AC852928942A}" type="pres">
      <dgm:prSet presAssocID="{54D83F26-63BC-4864-B827-1F16EDCD59B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9CC8CF51-849E-45F5-AF3D-4527147A1252}" type="pres">
      <dgm:prSet presAssocID="{54D83F26-63BC-4864-B827-1F16EDCD59B4}" presName="spaceRect" presStyleCnt="0"/>
      <dgm:spPr/>
    </dgm:pt>
    <dgm:pt modelId="{46866E3D-D9CA-438E-9F6C-27FD9695D6D5}" type="pres">
      <dgm:prSet presAssocID="{54D83F26-63BC-4864-B827-1F16EDCD59B4}" presName="textRect" presStyleLbl="revTx" presStyleIdx="1" presStyleCnt="4">
        <dgm:presLayoutVars>
          <dgm:chMax val="1"/>
          <dgm:chPref val="1"/>
        </dgm:presLayoutVars>
      </dgm:prSet>
      <dgm:spPr/>
    </dgm:pt>
    <dgm:pt modelId="{5B0BB289-F391-42E1-9C96-1470965DAFE6}" type="pres">
      <dgm:prSet presAssocID="{3269D8AE-FE9A-4249-A4C0-924AF88BE014}" presName="sibTrans" presStyleCnt="0"/>
      <dgm:spPr/>
    </dgm:pt>
    <dgm:pt modelId="{510A2927-3892-4F9F-87B6-87F64F4A342F}" type="pres">
      <dgm:prSet presAssocID="{37276021-C112-4055-991B-1A6F533E3DC0}" presName="compNode" presStyleCnt="0"/>
      <dgm:spPr/>
    </dgm:pt>
    <dgm:pt modelId="{87981EE6-ED0C-4BB1-94A6-9183530EDAD5}" type="pres">
      <dgm:prSet presAssocID="{37276021-C112-4055-991B-1A6F533E3DC0}" presName="iconBgRect" presStyleLbl="bgShp" presStyleIdx="2" presStyleCnt="4"/>
      <dgm:spPr>
        <a:prstGeom prst="round2DiagRect">
          <a:avLst>
            <a:gd name="adj1" fmla="val 29727"/>
            <a:gd name="adj2" fmla="val 0"/>
          </a:avLst>
        </a:prstGeom>
      </dgm:spPr>
    </dgm:pt>
    <dgm:pt modelId="{F5F584F5-16B1-4801-9D78-10E0C0DB0E0E}" type="pres">
      <dgm:prSet presAssocID="{37276021-C112-4055-991B-1A6F533E3D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42FD436-30D4-498A-96CC-53E5B4A66462}" type="pres">
      <dgm:prSet presAssocID="{37276021-C112-4055-991B-1A6F533E3DC0}" presName="spaceRect" presStyleCnt="0"/>
      <dgm:spPr/>
    </dgm:pt>
    <dgm:pt modelId="{2194D09A-8B76-48E1-B75E-4146C683C9AA}" type="pres">
      <dgm:prSet presAssocID="{37276021-C112-4055-991B-1A6F533E3DC0}" presName="textRect" presStyleLbl="revTx" presStyleIdx="2" presStyleCnt="4">
        <dgm:presLayoutVars>
          <dgm:chMax val="1"/>
          <dgm:chPref val="1"/>
        </dgm:presLayoutVars>
      </dgm:prSet>
      <dgm:spPr/>
    </dgm:pt>
    <dgm:pt modelId="{C642F8D1-46EE-47C0-89FE-73454A8FBEB9}" type="pres">
      <dgm:prSet presAssocID="{90541EDA-48E8-4455-8C12-2595097B5F9D}" presName="sibTrans" presStyleCnt="0"/>
      <dgm:spPr/>
    </dgm:pt>
    <dgm:pt modelId="{D5499F27-2BD5-43EB-881E-8B4B67673D2D}" type="pres">
      <dgm:prSet presAssocID="{4872A674-80AE-422E-9E20-42426600CF73}" presName="compNode" presStyleCnt="0"/>
      <dgm:spPr/>
    </dgm:pt>
    <dgm:pt modelId="{C8325549-0AB9-42D0-8AF9-5B709335F8D8}" type="pres">
      <dgm:prSet presAssocID="{4872A674-80AE-422E-9E20-42426600CF73}" presName="iconBgRect" presStyleLbl="bgShp" presStyleIdx="3" presStyleCnt="4"/>
      <dgm:spPr>
        <a:prstGeom prst="round2DiagRect">
          <a:avLst>
            <a:gd name="adj1" fmla="val 29727"/>
            <a:gd name="adj2" fmla="val 0"/>
          </a:avLst>
        </a:prstGeom>
      </dgm:spPr>
    </dgm:pt>
    <dgm:pt modelId="{C44E1B58-E2F2-43AC-AB50-B39CF6D4C996}" type="pres">
      <dgm:prSet presAssocID="{4872A674-80AE-422E-9E20-42426600CF7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6036257C-22CD-4187-A0A8-042E34F1CE80}" type="pres">
      <dgm:prSet presAssocID="{4872A674-80AE-422E-9E20-42426600CF73}" presName="spaceRect" presStyleCnt="0"/>
      <dgm:spPr/>
    </dgm:pt>
    <dgm:pt modelId="{828DC603-43A6-4129-A1DB-5497A1DC5B2D}" type="pres">
      <dgm:prSet presAssocID="{4872A674-80AE-422E-9E20-42426600CF73}" presName="textRect" presStyleLbl="revTx" presStyleIdx="3" presStyleCnt="4">
        <dgm:presLayoutVars>
          <dgm:chMax val="1"/>
          <dgm:chPref val="1"/>
        </dgm:presLayoutVars>
      </dgm:prSet>
      <dgm:spPr/>
    </dgm:pt>
  </dgm:ptLst>
  <dgm:cxnLst>
    <dgm:cxn modelId="{6B0A5B66-5F98-4967-9393-9E6ACFE1A5AC}" srcId="{0C7B8501-EE75-42D6-B619-F75158922CBD}" destId="{4872A674-80AE-422E-9E20-42426600CF73}" srcOrd="3" destOrd="0" parTransId="{426EC23A-242A-47B7-A906-0657A58A1ECA}" sibTransId="{F92104A6-8111-4502-8991-7B0F491F2805}"/>
    <dgm:cxn modelId="{D871AD67-DE62-4EAF-9D0A-6EF819A62E75}" srcId="{0C7B8501-EE75-42D6-B619-F75158922CBD}" destId="{C2B7B9D3-955F-4A3C-B415-B98A840152B6}" srcOrd="0" destOrd="0" parTransId="{B9DC6904-7BBD-493F-B590-117587841512}" sibTransId="{1384512F-0766-45BF-A430-C7B3E126997C}"/>
    <dgm:cxn modelId="{E1918F48-6F26-4AE5-B9A0-AD7502BC6D8D}" type="presOf" srcId="{54D83F26-63BC-4864-B827-1F16EDCD59B4}" destId="{46866E3D-D9CA-438E-9F6C-27FD9695D6D5}" srcOrd="0" destOrd="0" presId="urn:microsoft.com/office/officeart/2018/5/layout/IconLeafLabelList"/>
    <dgm:cxn modelId="{6ABB8553-0641-4274-9985-A303FA9A10DA}" type="presOf" srcId="{4872A674-80AE-422E-9E20-42426600CF73}" destId="{828DC603-43A6-4129-A1DB-5497A1DC5B2D}" srcOrd="0" destOrd="0" presId="urn:microsoft.com/office/officeart/2018/5/layout/IconLeafLabelList"/>
    <dgm:cxn modelId="{3B1D9D7B-FB7A-4964-8FFF-9DB6F27A373C}" srcId="{0C7B8501-EE75-42D6-B619-F75158922CBD}" destId="{54D83F26-63BC-4864-B827-1F16EDCD59B4}" srcOrd="1" destOrd="0" parTransId="{5CB54FDC-3373-4FC9-9758-07B453AB6F12}" sibTransId="{3269D8AE-FE9A-4249-A4C0-924AF88BE014}"/>
    <dgm:cxn modelId="{9D301E88-8BF4-4494-9ACB-7771598B16C4}" type="presOf" srcId="{C2B7B9D3-955F-4A3C-B415-B98A840152B6}" destId="{B5025403-B935-46F9-B41F-46F2DEFD4CDA}" srcOrd="0" destOrd="0" presId="urn:microsoft.com/office/officeart/2018/5/layout/IconLeafLabelList"/>
    <dgm:cxn modelId="{5BF743C9-B426-4D7A-8C7E-2C5D40BAD199}" type="presOf" srcId="{0C7B8501-EE75-42D6-B619-F75158922CBD}" destId="{D6FE81AE-88B3-475E-B422-366A6311FD0E}" srcOrd="0" destOrd="0" presId="urn:microsoft.com/office/officeart/2018/5/layout/IconLeafLabelList"/>
    <dgm:cxn modelId="{7D00FFE5-F7D7-4D82-BF14-F3D3A78C5986}" type="presOf" srcId="{37276021-C112-4055-991B-1A6F533E3DC0}" destId="{2194D09A-8B76-48E1-B75E-4146C683C9AA}" srcOrd="0" destOrd="0" presId="urn:microsoft.com/office/officeart/2018/5/layout/IconLeafLabelList"/>
    <dgm:cxn modelId="{AB2749E6-FFFA-422E-9BCB-6370FA9A4FD3}" srcId="{0C7B8501-EE75-42D6-B619-F75158922CBD}" destId="{37276021-C112-4055-991B-1A6F533E3DC0}" srcOrd="2" destOrd="0" parTransId="{2F929283-BC5F-4182-9B43-2B715AA3ABE8}" sibTransId="{90541EDA-48E8-4455-8C12-2595097B5F9D}"/>
    <dgm:cxn modelId="{9997D56F-91D7-405E-8905-2760AA56975E}" type="presParOf" srcId="{D6FE81AE-88B3-475E-B422-366A6311FD0E}" destId="{656609AA-ECAB-4BED-A79C-3A1006F92A24}" srcOrd="0" destOrd="0" presId="urn:microsoft.com/office/officeart/2018/5/layout/IconLeafLabelList"/>
    <dgm:cxn modelId="{D49851BD-3BE1-440D-8F3D-F7A54AA43AA5}" type="presParOf" srcId="{656609AA-ECAB-4BED-A79C-3A1006F92A24}" destId="{09097BE6-5319-43F6-8F88-A012711D574C}" srcOrd="0" destOrd="0" presId="urn:microsoft.com/office/officeart/2018/5/layout/IconLeafLabelList"/>
    <dgm:cxn modelId="{B5881A23-84CC-4F10-A11C-1C9A5D60BBA2}" type="presParOf" srcId="{656609AA-ECAB-4BED-A79C-3A1006F92A24}" destId="{C59AA724-D027-4E70-9446-7FB035D85C70}" srcOrd="1" destOrd="0" presId="urn:microsoft.com/office/officeart/2018/5/layout/IconLeafLabelList"/>
    <dgm:cxn modelId="{585460EA-F966-4DB9-9FB5-47A4D1726388}" type="presParOf" srcId="{656609AA-ECAB-4BED-A79C-3A1006F92A24}" destId="{371A20AA-29B5-4367-BA6B-B747119F7062}" srcOrd="2" destOrd="0" presId="urn:microsoft.com/office/officeart/2018/5/layout/IconLeafLabelList"/>
    <dgm:cxn modelId="{A6927221-1888-4202-94A0-50E3D59A1A7A}" type="presParOf" srcId="{656609AA-ECAB-4BED-A79C-3A1006F92A24}" destId="{B5025403-B935-46F9-B41F-46F2DEFD4CDA}" srcOrd="3" destOrd="0" presId="urn:microsoft.com/office/officeart/2018/5/layout/IconLeafLabelList"/>
    <dgm:cxn modelId="{1B5F1791-4769-4885-B47C-235679B4711D}" type="presParOf" srcId="{D6FE81AE-88B3-475E-B422-366A6311FD0E}" destId="{D74B2CCC-B5F0-4618-9526-C01E81C9204B}" srcOrd="1" destOrd="0" presId="urn:microsoft.com/office/officeart/2018/5/layout/IconLeafLabelList"/>
    <dgm:cxn modelId="{C457FFD6-B5D9-477D-91B1-013C911A6B93}" type="presParOf" srcId="{D6FE81AE-88B3-475E-B422-366A6311FD0E}" destId="{D7BFAA91-34EE-4A46-BAFA-06BC7F25969C}" srcOrd="2" destOrd="0" presId="urn:microsoft.com/office/officeart/2018/5/layout/IconLeafLabelList"/>
    <dgm:cxn modelId="{1777FB6B-08E2-425C-B734-3CE67CD8002F}" type="presParOf" srcId="{D7BFAA91-34EE-4A46-BAFA-06BC7F25969C}" destId="{E3CBD32B-9D72-40D0-ADCE-41BD1EB91E8B}" srcOrd="0" destOrd="0" presId="urn:microsoft.com/office/officeart/2018/5/layout/IconLeafLabelList"/>
    <dgm:cxn modelId="{4ED964AC-25BA-4351-B037-04AE3343EBB5}" type="presParOf" srcId="{D7BFAA91-34EE-4A46-BAFA-06BC7F25969C}" destId="{32E127E5-BA33-4618-84C8-AC852928942A}" srcOrd="1" destOrd="0" presId="urn:microsoft.com/office/officeart/2018/5/layout/IconLeafLabelList"/>
    <dgm:cxn modelId="{42A5FFFB-7B4E-4313-A559-BF16CB76E6D5}" type="presParOf" srcId="{D7BFAA91-34EE-4A46-BAFA-06BC7F25969C}" destId="{9CC8CF51-849E-45F5-AF3D-4527147A1252}" srcOrd="2" destOrd="0" presId="urn:microsoft.com/office/officeart/2018/5/layout/IconLeafLabelList"/>
    <dgm:cxn modelId="{EE0010BA-517A-4D93-A5F8-19637E73F02F}" type="presParOf" srcId="{D7BFAA91-34EE-4A46-BAFA-06BC7F25969C}" destId="{46866E3D-D9CA-438E-9F6C-27FD9695D6D5}" srcOrd="3" destOrd="0" presId="urn:microsoft.com/office/officeart/2018/5/layout/IconLeafLabelList"/>
    <dgm:cxn modelId="{F0199C03-C156-4725-B36F-932F847A4B1B}" type="presParOf" srcId="{D6FE81AE-88B3-475E-B422-366A6311FD0E}" destId="{5B0BB289-F391-42E1-9C96-1470965DAFE6}" srcOrd="3" destOrd="0" presId="urn:microsoft.com/office/officeart/2018/5/layout/IconLeafLabelList"/>
    <dgm:cxn modelId="{A76860EF-CDAA-4AB5-8460-B022331D4A98}" type="presParOf" srcId="{D6FE81AE-88B3-475E-B422-366A6311FD0E}" destId="{510A2927-3892-4F9F-87B6-87F64F4A342F}" srcOrd="4" destOrd="0" presId="urn:microsoft.com/office/officeart/2018/5/layout/IconLeafLabelList"/>
    <dgm:cxn modelId="{9CBA67B7-96B7-45D9-89A5-E4E1F366C6CD}" type="presParOf" srcId="{510A2927-3892-4F9F-87B6-87F64F4A342F}" destId="{87981EE6-ED0C-4BB1-94A6-9183530EDAD5}" srcOrd="0" destOrd="0" presId="urn:microsoft.com/office/officeart/2018/5/layout/IconLeafLabelList"/>
    <dgm:cxn modelId="{B7CB4B49-F290-4497-920A-DAC0947C26D9}" type="presParOf" srcId="{510A2927-3892-4F9F-87B6-87F64F4A342F}" destId="{F5F584F5-16B1-4801-9D78-10E0C0DB0E0E}" srcOrd="1" destOrd="0" presId="urn:microsoft.com/office/officeart/2018/5/layout/IconLeafLabelList"/>
    <dgm:cxn modelId="{FC85B8CE-55FD-4816-A4A9-17132741298F}" type="presParOf" srcId="{510A2927-3892-4F9F-87B6-87F64F4A342F}" destId="{742FD436-30D4-498A-96CC-53E5B4A66462}" srcOrd="2" destOrd="0" presId="urn:microsoft.com/office/officeart/2018/5/layout/IconLeafLabelList"/>
    <dgm:cxn modelId="{3D50F6B6-7D03-4F10-A209-2D1CD9F89087}" type="presParOf" srcId="{510A2927-3892-4F9F-87B6-87F64F4A342F}" destId="{2194D09A-8B76-48E1-B75E-4146C683C9AA}" srcOrd="3" destOrd="0" presId="urn:microsoft.com/office/officeart/2018/5/layout/IconLeafLabelList"/>
    <dgm:cxn modelId="{99BF8662-68CF-4A33-B46D-C5F7703A7B7F}" type="presParOf" srcId="{D6FE81AE-88B3-475E-B422-366A6311FD0E}" destId="{C642F8D1-46EE-47C0-89FE-73454A8FBEB9}" srcOrd="5" destOrd="0" presId="urn:microsoft.com/office/officeart/2018/5/layout/IconLeafLabelList"/>
    <dgm:cxn modelId="{CCD613A2-A7A8-41F9-8261-FF11901BDC7E}" type="presParOf" srcId="{D6FE81AE-88B3-475E-B422-366A6311FD0E}" destId="{D5499F27-2BD5-43EB-881E-8B4B67673D2D}" srcOrd="6" destOrd="0" presId="urn:microsoft.com/office/officeart/2018/5/layout/IconLeafLabelList"/>
    <dgm:cxn modelId="{4D12BEFD-F14C-4D86-B321-E92AFD9120CF}" type="presParOf" srcId="{D5499F27-2BD5-43EB-881E-8B4B67673D2D}" destId="{C8325549-0AB9-42D0-8AF9-5B709335F8D8}" srcOrd="0" destOrd="0" presId="urn:microsoft.com/office/officeart/2018/5/layout/IconLeafLabelList"/>
    <dgm:cxn modelId="{20B96601-77BC-4D8C-9AE2-11E64886ED97}" type="presParOf" srcId="{D5499F27-2BD5-43EB-881E-8B4B67673D2D}" destId="{C44E1B58-E2F2-43AC-AB50-B39CF6D4C996}" srcOrd="1" destOrd="0" presId="urn:microsoft.com/office/officeart/2018/5/layout/IconLeafLabelList"/>
    <dgm:cxn modelId="{96745BF5-BF65-4923-BDAB-BE3DFCC33C7B}" type="presParOf" srcId="{D5499F27-2BD5-43EB-881E-8B4B67673D2D}" destId="{6036257C-22CD-4187-A0A8-042E34F1CE80}" srcOrd="2" destOrd="0" presId="urn:microsoft.com/office/officeart/2018/5/layout/IconLeafLabelList"/>
    <dgm:cxn modelId="{14319F37-8CBA-4A80-8A30-26175EEA20EF}" type="presParOf" srcId="{D5499F27-2BD5-43EB-881E-8B4B67673D2D}" destId="{828DC603-43A6-4129-A1DB-5497A1DC5B2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B7F9-DDD5-41E7-92DA-31BA91D86ED9}">
      <dsp:nvSpPr>
        <dsp:cNvPr id="0" name=""/>
        <dsp:cNvSpPr/>
      </dsp:nvSpPr>
      <dsp:spPr>
        <a:xfrm>
          <a:off x="40804" y="265127"/>
          <a:ext cx="1088781" cy="1088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A77742-DCF8-4878-ABFE-E283CAD67173}">
      <dsp:nvSpPr>
        <dsp:cNvPr id="0" name=""/>
        <dsp:cNvSpPr/>
      </dsp:nvSpPr>
      <dsp:spPr>
        <a:xfrm>
          <a:off x="269448" y="493771"/>
          <a:ext cx="631493" cy="6314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93670-F1D1-4343-9EB4-78FA3962AC7E}">
      <dsp:nvSpPr>
        <dsp:cNvPr id="0" name=""/>
        <dsp:cNvSpPr/>
      </dsp:nvSpPr>
      <dsp:spPr>
        <a:xfrm>
          <a:off x="1362896" y="265127"/>
          <a:ext cx="2566414" cy="108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Concrete fashion using manipulatives; students then use words and pictures; finally we learn several algorithms, standard and otherwise.   </a:t>
          </a:r>
        </a:p>
      </dsp:txBody>
      <dsp:txXfrm>
        <a:off x="1362896" y="265127"/>
        <a:ext cx="2566414" cy="1088781"/>
      </dsp:txXfrm>
    </dsp:sp>
    <dsp:sp modelId="{ED4EEA8C-D0B9-4E88-AA73-F51EF41C4B99}">
      <dsp:nvSpPr>
        <dsp:cNvPr id="0" name=""/>
        <dsp:cNvSpPr/>
      </dsp:nvSpPr>
      <dsp:spPr>
        <a:xfrm>
          <a:off x="4376489" y="265127"/>
          <a:ext cx="1088781" cy="1088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CE5714-E940-4E26-8A5A-B8081C2913E4}">
      <dsp:nvSpPr>
        <dsp:cNvPr id="0" name=""/>
        <dsp:cNvSpPr/>
      </dsp:nvSpPr>
      <dsp:spPr>
        <a:xfrm>
          <a:off x="4605133" y="493771"/>
          <a:ext cx="631493" cy="6314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58D3A2-114F-4AE6-ACF0-D5224008535A}">
      <dsp:nvSpPr>
        <dsp:cNvPr id="0" name=""/>
        <dsp:cNvSpPr/>
      </dsp:nvSpPr>
      <dsp:spPr>
        <a:xfrm>
          <a:off x="5698581" y="265127"/>
          <a:ext cx="2566414" cy="108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Math is taught through whole group instruction, small group reinforcement, and cooperative learning groups. </a:t>
          </a:r>
        </a:p>
      </dsp:txBody>
      <dsp:txXfrm>
        <a:off x="5698581" y="265127"/>
        <a:ext cx="2566414" cy="1088781"/>
      </dsp:txXfrm>
    </dsp:sp>
    <dsp:sp modelId="{EE6F543B-0E69-4128-B44C-2EE56EB5578D}">
      <dsp:nvSpPr>
        <dsp:cNvPr id="0" name=""/>
        <dsp:cNvSpPr/>
      </dsp:nvSpPr>
      <dsp:spPr>
        <a:xfrm>
          <a:off x="40804" y="1908522"/>
          <a:ext cx="1088781" cy="1088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EB5D1-58DA-46F1-8B05-4C325E2274AD}">
      <dsp:nvSpPr>
        <dsp:cNvPr id="0" name=""/>
        <dsp:cNvSpPr/>
      </dsp:nvSpPr>
      <dsp:spPr>
        <a:xfrm>
          <a:off x="269448" y="2137166"/>
          <a:ext cx="631493" cy="6314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69C01-0A78-4ADF-B0FF-B99B66C22A43}">
      <dsp:nvSpPr>
        <dsp:cNvPr id="0" name=""/>
        <dsp:cNvSpPr/>
      </dsp:nvSpPr>
      <dsp:spPr>
        <a:xfrm>
          <a:off x="1362896" y="1908522"/>
          <a:ext cx="2566414" cy="108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Students are encouraged to make connections between math concepts and real world applications.</a:t>
          </a:r>
        </a:p>
      </dsp:txBody>
      <dsp:txXfrm>
        <a:off x="1362896" y="1908522"/>
        <a:ext cx="2566414" cy="1088781"/>
      </dsp:txXfrm>
    </dsp:sp>
    <dsp:sp modelId="{E355A32F-2CE1-4DE2-80F2-AF19AC8F0FAD}">
      <dsp:nvSpPr>
        <dsp:cNvPr id="0" name=""/>
        <dsp:cNvSpPr/>
      </dsp:nvSpPr>
      <dsp:spPr>
        <a:xfrm>
          <a:off x="4376489" y="1908522"/>
          <a:ext cx="1088781" cy="1088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840E5-3D42-43C3-B5C6-E8E774C7F92E}">
      <dsp:nvSpPr>
        <dsp:cNvPr id="0" name=""/>
        <dsp:cNvSpPr/>
      </dsp:nvSpPr>
      <dsp:spPr>
        <a:xfrm>
          <a:off x="4605133" y="2137166"/>
          <a:ext cx="631493" cy="6314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D29BAF-2E33-465D-877F-3829B4B6E75D}">
      <dsp:nvSpPr>
        <dsp:cNvPr id="0" name=""/>
        <dsp:cNvSpPr/>
      </dsp:nvSpPr>
      <dsp:spPr>
        <a:xfrm>
          <a:off x="5698581" y="1908522"/>
          <a:ext cx="2566414" cy="108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If it doesn’t look familiar to you, it may not be incorrect.  They are going to be learning many different ways to solve ONE problem this year.  </a:t>
          </a:r>
        </a:p>
      </dsp:txBody>
      <dsp:txXfrm>
        <a:off x="5698581" y="1908522"/>
        <a:ext cx="2566414" cy="1088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97BE6-5319-43F6-8F88-A012711D574C}">
      <dsp:nvSpPr>
        <dsp:cNvPr id="0" name=""/>
        <dsp:cNvSpPr/>
      </dsp:nvSpPr>
      <dsp:spPr>
        <a:xfrm>
          <a:off x="337409" y="832052"/>
          <a:ext cx="1047603" cy="104760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AA724-D027-4E70-9446-7FB035D85C70}">
      <dsp:nvSpPr>
        <dsp:cNvPr id="0" name=""/>
        <dsp:cNvSpPr/>
      </dsp:nvSpPr>
      <dsp:spPr>
        <a:xfrm>
          <a:off x="560669" y="1055312"/>
          <a:ext cx="601083" cy="601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025403-B935-46F9-B41F-46F2DEFD4CDA}">
      <dsp:nvSpPr>
        <dsp:cNvPr id="0" name=""/>
        <dsp:cNvSpPr/>
      </dsp:nvSpPr>
      <dsp:spPr>
        <a:xfrm>
          <a:off x="2519" y="2205959"/>
          <a:ext cx="1717382" cy="118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DIBELS = Dynamic Indicator of Basic Early Literacy Skills – Determines basic reading ability and diagnoses reading strengths and or needs. Given 3 times a year.</a:t>
          </a:r>
        </a:p>
      </dsp:txBody>
      <dsp:txXfrm>
        <a:off x="2519" y="2205959"/>
        <a:ext cx="1717382" cy="1182713"/>
      </dsp:txXfrm>
    </dsp:sp>
    <dsp:sp modelId="{E3CBD32B-9D72-40D0-ADCE-41BD1EB91E8B}">
      <dsp:nvSpPr>
        <dsp:cNvPr id="0" name=""/>
        <dsp:cNvSpPr/>
      </dsp:nvSpPr>
      <dsp:spPr>
        <a:xfrm>
          <a:off x="2355334" y="832052"/>
          <a:ext cx="1047603" cy="104760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127E5-BA33-4618-84C8-AC852928942A}">
      <dsp:nvSpPr>
        <dsp:cNvPr id="0" name=""/>
        <dsp:cNvSpPr/>
      </dsp:nvSpPr>
      <dsp:spPr>
        <a:xfrm>
          <a:off x="2578594" y="1055312"/>
          <a:ext cx="601083" cy="601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866E3D-D9CA-438E-9F6C-27FD9695D6D5}">
      <dsp:nvSpPr>
        <dsp:cNvPr id="0" name=""/>
        <dsp:cNvSpPr/>
      </dsp:nvSpPr>
      <dsp:spPr>
        <a:xfrm>
          <a:off x="2020444" y="2205959"/>
          <a:ext cx="1717382" cy="118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SchoolCity for Math and Reading – 1 test per quarter: pre-test, test 1, test 2, posttest.</a:t>
          </a:r>
        </a:p>
      </dsp:txBody>
      <dsp:txXfrm>
        <a:off x="2020444" y="2205959"/>
        <a:ext cx="1717382" cy="1182713"/>
      </dsp:txXfrm>
    </dsp:sp>
    <dsp:sp modelId="{87981EE6-ED0C-4BB1-94A6-9183530EDAD5}">
      <dsp:nvSpPr>
        <dsp:cNvPr id="0" name=""/>
        <dsp:cNvSpPr/>
      </dsp:nvSpPr>
      <dsp:spPr>
        <a:xfrm>
          <a:off x="4373259" y="832052"/>
          <a:ext cx="1047603" cy="104760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F584F5-16B1-4801-9D78-10E0C0DB0E0E}">
      <dsp:nvSpPr>
        <dsp:cNvPr id="0" name=""/>
        <dsp:cNvSpPr/>
      </dsp:nvSpPr>
      <dsp:spPr>
        <a:xfrm>
          <a:off x="4596518" y="1055312"/>
          <a:ext cx="601083" cy="601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94D09A-8B76-48E1-B75E-4146C683C9AA}">
      <dsp:nvSpPr>
        <dsp:cNvPr id="0" name=""/>
        <dsp:cNvSpPr/>
      </dsp:nvSpPr>
      <dsp:spPr>
        <a:xfrm>
          <a:off x="4038369" y="2205959"/>
          <a:ext cx="1717382" cy="118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Tw Cen MT Condensed" panose="020B0606020104020203"/>
            </a:rPr>
            <a:t>AASA</a:t>
          </a:r>
          <a:r>
            <a:rPr lang="en-US" sz="1100" kern="1200" dirty="0"/>
            <a:t> State Testing ~ April </a:t>
          </a:r>
          <a:r>
            <a:rPr lang="en-US" sz="1100" kern="1200" dirty="0">
              <a:latin typeface="Tw Cen MT Condensed" panose="020B0606020104020203"/>
            </a:rPr>
            <a:t>2023</a:t>
          </a:r>
          <a:endParaRPr lang="en-US" sz="1100" kern="1200" dirty="0"/>
        </a:p>
      </dsp:txBody>
      <dsp:txXfrm>
        <a:off x="4038369" y="2205959"/>
        <a:ext cx="1717382" cy="1182713"/>
      </dsp:txXfrm>
    </dsp:sp>
    <dsp:sp modelId="{C8325549-0AB9-42D0-8AF9-5B709335F8D8}">
      <dsp:nvSpPr>
        <dsp:cNvPr id="0" name=""/>
        <dsp:cNvSpPr/>
      </dsp:nvSpPr>
      <dsp:spPr>
        <a:xfrm>
          <a:off x="6391183" y="832052"/>
          <a:ext cx="1047603" cy="104760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E1B58-E2F2-43AC-AB50-B39CF6D4C996}">
      <dsp:nvSpPr>
        <dsp:cNvPr id="0" name=""/>
        <dsp:cNvSpPr/>
      </dsp:nvSpPr>
      <dsp:spPr>
        <a:xfrm>
          <a:off x="6614443" y="1055312"/>
          <a:ext cx="601083" cy="601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8DC603-43A6-4129-A1DB-5497A1DC5B2D}">
      <dsp:nvSpPr>
        <dsp:cNvPr id="0" name=""/>
        <dsp:cNvSpPr/>
      </dsp:nvSpPr>
      <dsp:spPr>
        <a:xfrm>
          <a:off x="6056294" y="2205959"/>
          <a:ext cx="1717382" cy="118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Classroom assessments ~ teacher created tests/quizzes, Journeys assessments, individual and group work, projects, presentations participation, observation, along with other activities. </a:t>
          </a:r>
        </a:p>
      </dsp:txBody>
      <dsp:txXfrm>
        <a:off x="6056294" y="2205959"/>
        <a:ext cx="1717382" cy="118271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9D157B-6D5F-4AF7-A431-9EAB712FFF8C}" type="datetimeFigureOut">
              <a:rPr lang="en-US"/>
              <a:pPr>
                <a:defRPr/>
              </a:pPr>
              <a:t>7/17/2023</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17E76FA-92BC-4C9F-BE05-E5858F1D2BAC}" type="slidenum">
              <a:rPr lang="en-US"/>
              <a:pPr>
                <a:defRPr/>
              </a:pPr>
              <a:t>‹#›</a:t>
            </a:fld>
            <a:endParaRPr lang="en-US" dirty="0"/>
          </a:p>
        </p:txBody>
      </p:sp>
    </p:spTree>
    <p:extLst>
      <p:ext uri="{BB962C8B-B14F-4D97-AF65-F5344CB8AC3E}">
        <p14:creationId xmlns:p14="http://schemas.microsoft.com/office/powerpoint/2010/main" val="924000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F90DA5D-F5C2-4158-95F7-9BCC764E448B}" type="datetimeFigureOut">
              <a:rPr lang="en-US"/>
              <a:pPr>
                <a:defRPr/>
              </a:pPr>
              <a:t>7/17/2023</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DB6679C-84BB-4D70-B08A-25C3EDE612B7}" type="slidenum">
              <a:rPr lang="en-US"/>
              <a:pPr>
                <a:defRPr/>
              </a:pPr>
              <a:t>‹#›</a:t>
            </a:fld>
            <a:endParaRPr lang="en-US" dirty="0"/>
          </a:p>
        </p:txBody>
      </p:sp>
    </p:spTree>
    <p:extLst>
      <p:ext uri="{BB962C8B-B14F-4D97-AF65-F5344CB8AC3E}">
        <p14:creationId xmlns:p14="http://schemas.microsoft.com/office/powerpoint/2010/main" val="3682375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0125AF-9426-4CB9-93A3-8313EECA1B1D}" type="slidenum">
              <a:rPr lang="en-US"/>
              <a:pPr fontAlgn="base">
                <a:spcBef>
                  <a:spcPct val="0"/>
                </a:spcBef>
                <a:spcAft>
                  <a:spcPct val="0"/>
                </a:spcAft>
                <a:defRPr/>
              </a:pPr>
              <a:t>1</a:t>
            </a:fld>
            <a:endParaRPr lang="en-US" dirty="0"/>
          </a:p>
        </p:txBody>
      </p:sp>
    </p:spTree>
    <p:extLst>
      <p:ext uri="{BB962C8B-B14F-4D97-AF65-F5344CB8AC3E}">
        <p14:creationId xmlns:p14="http://schemas.microsoft.com/office/powerpoint/2010/main" val="262156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99B4BE-47E5-4299-A34A-2F00D6D4E604}"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382206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B6679C-84BB-4D70-B08A-25C3EDE612B7}" type="slidenum">
              <a:rPr lang="en-US" smtClean="0"/>
              <a:pPr>
                <a:defRPr/>
              </a:pPr>
              <a:t>12</a:t>
            </a:fld>
            <a:endParaRPr lang="en-US" dirty="0"/>
          </a:p>
        </p:txBody>
      </p:sp>
    </p:spTree>
    <p:extLst>
      <p:ext uri="{BB962C8B-B14F-4D97-AF65-F5344CB8AC3E}">
        <p14:creationId xmlns:p14="http://schemas.microsoft.com/office/powerpoint/2010/main" val="107245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B6679C-84BB-4D70-B08A-25C3EDE612B7}" type="slidenum">
              <a:rPr lang="en-US" smtClean="0"/>
              <a:pPr>
                <a:defRPr/>
              </a:pPr>
              <a:t>22</a:t>
            </a:fld>
            <a:endParaRPr lang="en-US" dirty="0"/>
          </a:p>
        </p:txBody>
      </p:sp>
    </p:spTree>
    <p:extLst>
      <p:ext uri="{BB962C8B-B14F-4D97-AF65-F5344CB8AC3E}">
        <p14:creationId xmlns:p14="http://schemas.microsoft.com/office/powerpoint/2010/main" val="416079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Rectangle 10"/>
          <p:cNvSpPr/>
          <p:nvPr/>
        </p:nvSpPr>
        <p:spPr>
          <a:xfrm>
            <a:off x="0" y="0"/>
            <a:ext cx="9144000" cy="4572001"/>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27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1117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1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9454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0" name="Rectangle 9"/>
          <p:cNvSpPr/>
          <p:nvPr/>
        </p:nvSpPr>
        <p:spPr>
          <a:xfrm>
            <a:off x="0" y="0"/>
            <a:ext cx="9144000" cy="45720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96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3045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7/17/2023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9216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7/17/2023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7148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3173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723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84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7/17/2023</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723878"/>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imgres?imgurl=http://punctuation.phillipmartin.info/la_creativewriting.gif&amp;imgrefurl=http://punctuation.phillipmartin.info/la_creativewriting.htm&amp;usg=__kzpg1vzbXUvBxh-fHSCixN3o4yE=&amp;h=331&amp;w=684&amp;sz=52&amp;hl=en&amp;start=22&amp;zoom=1&amp;tbnid=0-o1Nx_k-8ID-M:&amp;tbnh=67&amp;tbnw=139&amp;ei=L_UZTsaxJobEgQecvOkD&amp;prev=/search?q=writing+clip+art&amp;hl=en&amp;sa=X&amp;rlz=1T4ADRA_enUS342US342&amp;biw=1920&amp;bih=831&amp;tbm=isch&amp;itbs=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xtramath.org/" TargetMode="External"/><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imgres?imgurl=http://www.sycamoretree.com/academy/social.jpg&amp;imgrefurl=http://www.sycamoretree.com/academy/parents.htm&amp;usg=__nvUh-Q-9IKgQRSTygEv1Ch7beOw=&amp;h=311&amp;w=266&amp;sz=34&amp;hl=en&amp;start=22&amp;zoom=1&amp;tbnid=y_E54-O65TP1mM:&amp;tbnh=117&amp;tbnw=100&amp;ei=m_sZTsfxEYWtgQfj_dEP&amp;prev=/search?q=social+studies+clip+art&amp;hl=en&amp;sa=X&amp;rlz=1T4ADRA_enUS342US342&amp;biw=1920&amp;bih=831&amp;tbm=isch&amp;itbs=1" TargetMode="Externa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hyperlink" Target="http://www.google.com/imgres?imgurl=http://www.lyon.k12.ky.us/Instruction/CurriculumMaps/scienceclip.gif&amp;imgrefurl=http://www.lyon.k12.ky.us/Instruction/MSCurrMap.htm&amp;usg=__rpmuZ0FrlNLQks1KAE7pkDVJLCI=&amp;h=257&amp;w=219&amp;sz=6&amp;hl=en&amp;start=2&amp;zoom=1&amp;tbnid=Yve6aUPBiZ4TwM:&amp;tbnh=112&amp;tbnw=95&amp;ei=M_sZTqqrLMWtgQfB5Zz6Dw&amp;prev=/search?q=science+clip+art&amp;hl=en&amp;sa=X&amp;rlz=1T4ADRA_enUS342US342&amp;biw=1920&amp;bih=831&amp;tbm=isch&amp;prmd=ivns&amp;itbs=1"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447B9B-86DA-44D8-A47F-C1EEAD234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blipFill dpi="0" rotWithShape="1">
            <a:blip r:embed="rId3">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2D592B85-3A67-4F07-9315-79065B1D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446995-A354-4D26-890E-44EFDA534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C6697E-A1CB-4B45-93E6-A6425AFD5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7707" y="640080"/>
            <a:ext cx="3732492" cy="3169857"/>
          </a:xfrm>
          <a:prstGeom prst="rect">
            <a:avLst/>
          </a:prstGeom>
        </p:spPr>
        <p:txBody>
          <a:bodyPr vert="horz" lIns="91440" tIns="45720" rIns="91440" bIns="45720" rtlCol="0" anchor="b">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914400" fontAlgn="auto">
              <a:lnSpc>
                <a:spcPct val="80000"/>
              </a:lnSpc>
              <a:spcBef>
                <a:spcPct val="0"/>
              </a:spcBef>
              <a:spcAft>
                <a:spcPts val="600"/>
              </a:spcAft>
              <a:defRPr/>
            </a:pPr>
            <a:r>
              <a:rPr lang="en-US" sz="2900" b="1" cap="all" spc="200" dirty="0">
                <a:ln/>
                <a:solidFill>
                  <a:srgbClr val="FFFFFF"/>
                </a:solidFill>
                <a:effectLst>
                  <a:outerShdw blurRad="38100" dist="38100" dir="2700000" algn="tl">
                    <a:srgbClr val="000000">
                      <a:alpha val="43137"/>
                    </a:srgbClr>
                  </a:outerShdw>
                </a:effectLst>
                <a:latin typeface="+mj-lt"/>
                <a:ea typeface="+mj-ea"/>
                <a:cs typeface="+mj-cs"/>
              </a:rPr>
              <a:t>Welcome!</a:t>
            </a:r>
            <a:endParaRPr lang="en-US">
              <a:ea typeface="+mj-ea"/>
              <a:cs typeface="+mj-cs"/>
            </a:endParaRPr>
          </a:p>
          <a:p>
            <a:pPr algn="ctr" defTabSz="914400" fontAlgn="auto">
              <a:lnSpc>
                <a:spcPct val="80000"/>
              </a:lnSpc>
              <a:spcBef>
                <a:spcPct val="0"/>
              </a:spcBef>
              <a:spcAft>
                <a:spcPts val="600"/>
              </a:spcAft>
              <a:defRPr/>
            </a:pPr>
            <a:r>
              <a:rPr lang="en-US" sz="2900" b="1" cap="all" spc="200" dirty="0">
                <a:ln/>
                <a:solidFill>
                  <a:srgbClr val="FFFFFF"/>
                </a:solidFill>
                <a:effectLst>
                  <a:outerShdw blurRad="38100" dist="38100" dir="2700000" algn="tl">
                    <a:srgbClr val="000000">
                      <a:alpha val="43137"/>
                    </a:srgbClr>
                  </a:outerShdw>
                </a:effectLst>
                <a:latin typeface="+mj-lt"/>
                <a:ea typeface="+mj-ea"/>
                <a:cs typeface="+mj-cs"/>
              </a:rPr>
              <a:t>Third Grade</a:t>
            </a:r>
          </a:p>
          <a:p>
            <a:pPr algn="ctr" defTabSz="914400">
              <a:lnSpc>
                <a:spcPct val="80000"/>
              </a:lnSpc>
              <a:spcBef>
                <a:spcPct val="0"/>
              </a:spcBef>
              <a:spcAft>
                <a:spcPts val="600"/>
              </a:spcAft>
              <a:defRPr/>
            </a:pPr>
            <a:endParaRPr lang="en-US" sz="2900" b="1" cap="all" spc="200">
              <a:ln/>
              <a:solidFill>
                <a:srgbClr val="FFFFFF"/>
              </a:solidFill>
              <a:effectLst>
                <a:outerShdw blurRad="38100" dist="38100" dir="2700000" algn="tl">
                  <a:srgbClr val="000000">
                    <a:alpha val="43137"/>
                  </a:srgbClr>
                </a:outerShdw>
              </a:effectLst>
              <a:latin typeface="+mj-lt"/>
              <a:ea typeface="+mj-ea"/>
              <a:cs typeface="+mj-cs"/>
            </a:endParaRPr>
          </a:p>
          <a:p>
            <a:pPr algn="ctr" defTabSz="914400" fontAlgn="auto">
              <a:lnSpc>
                <a:spcPct val="80000"/>
              </a:lnSpc>
              <a:spcBef>
                <a:spcPct val="0"/>
              </a:spcBef>
              <a:spcAft>
                <a:spcPts val="600"/>
              </a:spcAft>
              <a:defRPr/>
            </a:pPr>
            <a:r>
              <a:rPr lang="en-US" sz="2900" b="1" cap="all" spc="200" dirty="0">
                <a:ln/>
                <a:solidFill>
                  <a:srgbClr val="FFFFFF"/>
                </a:solidFill>
                <a:effectLst>
                  <a:outerShdw blurRad="38100" dist="38100" dir="2700000" algn="tl">
                    <a:srgbClr val="000000">
                      <a:alpha val="43137"/>
                    </a:srgbClr>
                  </a:outerShdw>
                </a:effectLst>
                <a:latin typeface="+mj-lt"/>
                <a:ea typeface="+mj-ea"/>
                <a:cs typeface="+mj-cs"/>
              </a:rPr>
              <a:t>Mrs. Ross</a:t>
            </a:r>
          </a:p>
          <a:p>
            <a:pPr algn="ctr" defTabSz="914400" fontAlgn="auto">
              <a:lnSpc>
                <a:spcPct val="80000"/>
              </a:lnSpc>
              <a:spcBef>
                <a:spcPct val="0"/>
              </a:spcBef>
              <a:spcAft>
                <a:spcPts val="600"/>
              </a:spcAft>
              <a:defRPr/>
            </a:pPr>
            <a:r>
              <a:rPr lang="en-US" sz="2900" b="1" cap="all" spc="200" dirty="0">
                <a:ln/>
                <a:solidFill>
                  <a:srgbClr val="FFFFFF"/>
                </a:solidFill>
                <a:effectLst>
                  <a:outerShdw blurRad="38100" dist="38100" dir="2700000" algn="tl">
                    <a:srgbClr val="000000">
                      <a:alpha val="43137"/>
                    </a:srgbClr>
                  </a:outerShdw>
                </a:effectLst>
                <a:latin typeface="+mj-lt"/>
                <a:ea typeface="+mj-ea"/>
                <a:cs typeface="+mj-cs"/>
              </a:rPr>
              <a:t>Room 39</a:t>
            </a:r>
          </a:p>
          <a:p>
            <a:pPr algn="ctr" defTabSz="914400">
              <a:lnSpc>
                <a:spcPct val="80000"/>
              </a:lnSpc>
              <a:spcBef>
                <a:spcPct val="0"/>
              </a:spcBef>
              <a:spcAft>
                <a:spcPts val="600"/>
              </a:spcAft>
              <a:defRPr/>
            </a:pPr>
            <a:r>
              <a:rPr lang="en-US" sz="2000" b="1" cap="all" spc="200" dirty="0">
                <a:ln/>
                <a:solidFill>
                  <a:srgbClr val="FFFFFF"/>
                </a:solidFill>
                <a:effectLst>
                  <a:outerShdw blurRad="38100" dist="38100" dir="2700000" algn="tl">
                    <a:srgbClr val="000000">
                      <a:alpha val="43137"/>
                    </a:srgbClr>
                  </a:outerShdw>
                </a:effectLst>
                <a:latin typeface="+mj-lt"/>
                <a:ea typeface="+mj-ea"/>
                <a:cs typeface="+mj-cs"/>
              </a:rPr>
              <a:t>Ross.hannah@cusd80.com</a:t>
            </a:r>
          </a:p>
        </p:txBody>
      </p:sp>
      <p:cxnSp>
        <p:nvCxnSpPr>
          <p:cNvPr id="17" name="Straight Connector 16">
            <a:extLst>
              <a:ext uri="{FF2B5EF4-FFF2-40B4-BE49-F238E27FC236}">
                <a16:creationId xmlns:a16="http://schemas.microsoft.com/office/drawing/2014/main" id="{5600556F-1AA2-4751-A6E2-82164CC43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5" descr="A picture containing logo&#10;&#10;Description automatically generated">
            <a:extLst>
              <a:ext uri="{FF2B5EF4-FFF2-40B4-BE49-F238E27FC236}">
                <a16:creationId xmlns:a16="http://schemas.microsoft.com/office/drawing/2014/main" id="{11E8E808-5C28-4A7E-B824-F99113C8FA94}"/>
              </a:ext>
            </a:extLst>
          </p:cNvPr>
          <p:cNvPicPr>
            <a:picLocks noChangeAspect="1"/>
          </p:cNvPicPr>
          <p:nvPr/>
        </p:nvPicPr>
        <p:blipFill>
          <a:blip r:embed="rId4"/>
          <a:stretch>
            <a:fillRect/>
          </a:stretch>
        </p:blipFill>
        <p:spPr>
          <a:xfrm>
            <a:off x="4100400" y="1409638"/>
            <a:ext cx="5047200" cy="2985724"/>
          </a:xfrm>
          <a:prstGeom prst="rect">
            <a:avLst/>
          </a:prstGeom>
        </p:spPr>
      </p:pic>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8F178A8-012E-466B-BDA3-CA4F78BCA9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C471EA8-39FB-4BEB-8C73-631D60793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BA53BF-6478-488C-9B7D-5D47487FFC95}"/>
              </a:ext>
            </a:extLst>
          </p:cNvPr>
          <p:cNvSpPr txBox="1"/>
          <p:nvPr/>
        </p:nvSpPr>
        <p:spPr>
          <a:xfrm>
            <a:off x="61529" y="640080"/>
            <a:ext cx="2905391" cy="56132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80000"/>
              </a:lnSpc>
              <a:spcBef>
                <a:spcPct val="0"/>
              </a:spcBef>
              <a:spcAft>
                <a:spcPts val="600"/>
              </a:spcAft>
            </a:pPr>
            <a:r>
              <a:rPr lang="en-US" sz="4400" b="1" cap="all" spc="100" dirty="0">
                <a:solidFill>
                  <a:srgbClr val="FFFFFF"/>
                </a:solidFill>
                <a:latin typeface="+mj-lt"/>
                <a:ea typeface="+mj-ea"/>
                <a:cs typeface="+mj-cs"/>
              </a:rPr>
              <a:t>What is an Interactive Notebook?</a:t>
            </a:r>
            <a:endParaRPr lang="en-US" sz="4400" cap="all" spc="100">
              <a:solidFill>
                <a:srgbClr val="FFFFFF"/>
              </a:solidFill>
              <a:latin typeface="+mj-lt"/>
              <a:ea typeface="+mj-ea"/>
              <a:cs typeface="+mj-cs"/>
            </a:endParaRPr>
          </a:p>
        </p:txBody>
      </p:sp>
      <p:sp>
        <p:nvSpPr>
          <p:cNvPr id="2" name="TextBox 1">
            <a:extLst>
              <a:ext uri="{FF2B5EF4-FFF2-40B4-BE49-F238E27FC236}">
                <a16:creationId xmlns:a16="http://schemas.microsoft.com/office/drawing/2014/main" id="{2ABA9797-238A-4B4A-B121-F45A66E0A158}"/>
              </a:ext>
            </a:extLst>
          </p:cNvPr>
          <p:cNvSpPr txBox="1"/>
          <p:nvPr/>
        </p:nvSpPr>
        <p:spPr>
          <a:xfrm>
            <a:off x="3515863" y="1081080"/>
            <a:ext cx="5379104" cy="3745107"/>
          </a:xfrm>
          <a:prstGeom prst="rect">
            <a:avLst/>
          </a:prstGeom>
        </p:spPr>
        <p:txBody>
          <a:bodyPr rot="0" spcFirstLastPara="0" vertOverflow="overflow" horzOverflow="overflow" vert="horz" lIns="45720" tIns="45720" rIns="45720" bIns="45720" numCol="1" spcCol="0" rtlCol="0" fromWordArt="0" anchorCtr="0" forceAA="0" compatLnSpc="1">
            <a:prstTxWarp prst="textNoShape">
              <a:avLst/>
            </a:prstTxWarp>
            <a:normAutofit/>
          </a:bodyPr>
          <a:lstStyle/>
          <a:p>
            <a:pPr defTabSz="914400">
              <a:lnSpc>
                <a:spcPct val="90000"/>
              </a:lnSpc>
              <a:spcAft>
                <a:spcPts val="600"/>
              </a:spcAft>
              <a:buClr>
                <a:schemeClr val="accent2"/>
              </a:buClr>
            </a:pPr>
            <a:r>
              <a:rPr lang="en-US" sz="2000" dirty="0"/>
              <a:t>These personal, creative notebooks become a record of each student’s growth in writing, thinking, recording, and organization skills. You may see these notebooks created in Math, ELA, Social Studies and Science.</a:t>
            </a:r>
          </a:p>
        </p:txBody>
      </p:sp>
      <p:pic>
        <p:nvPicPr>
          <p:cNvPr id="3" name="Picture 3" descr="Calendar&#10;&#10;Description automatically generated">
            <a:extLst>
              <a:ext uri="{FF2B5EF4-FFF2-40B4-BE49-F238E27FC236}">
                <a16:creationId xmlns:a16="http://schemas.microsoft.com/office/drawing/2014/main" id="{FB340C1A-1997-43B2-8FAD-81F5321E357D}"/>
              </a:ext>
            </a:extLst>
          </p:cNvPr>
          <p:cNvPicPr>
            <a:picLocks noChangeAspect="1"/>
          </p:cNvPicPr>
          <p:nvPr/>
        </p:nvPicPr>
        <p:blipFill>
          <a:blip r:embed="rId2"/>
          <a:stretch>
            <a:fillRect/>
          </a:stretch>
        </p:blipFill>
        <p:spPr>
          <a:xfrm>
            <a:off x="596870" y="4577748"/>
            <a:ext cx="7947098" cy="1726649"/>
          </a:xfrm>
          <a:prstGeom prst="rect">
            <a:avLst/>
          </a:prstGeom>
        </p:spPr>
      </p:pic>
    </p:spTree>
    <p:extLst>
      <p:ext uri="{BB962C8B-B14F-4D97-AF65-F5344CB8AC3E}">
        <p14:creationId xmlns:p14="http://schemas.microsoft.com/office/powerpoint/2010/main" val="260697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rg_hi" descr="http://t1.gstatic.com/images?q=tbn:ANd9GcR3hPZvnWZEUWD1zIJzByvflUy0R0Up9Hm5jxE6E36e_RzrrPeAbQ">
            <a:hlinkClick r:id="rId2"/>
          </p:cNvPr>
          <p:cNvPicPr>
            <a:picLocks noChangeAspect="1" noChangeArrowheads="1"/>
          </p:cNvPicPr>
          <p:nvPr/>
        </p:nvPicPr>
        <p:blipFill>
          <a:blip r:embed="rId3" cstate="print"/>
          <a:srcRect/>
          <a:stretch>
            <a:fillRect/>
          </a:stretch>
        </p:blipFill>
        <p:spPr bwMode="auto">
          <a:xfrm>
            <a:off x="6891011" y="228600"/>
            <a:ext cx="2214069" cy="1069985"/>
          </a:xfrm>
          <a:prstGeom prst="rect">
            <a:avLst/>
          </a:prstGeom>
          <a:noFill/>
          <a:ln w="9525">
            <a:noFill/>
            <a:miter lim="800000"/>
            <a:headEnd/>
            <a:tailEnd/>
          </a:ln>
        </p:spPr>
      </p:pic>
      <p:sp>
        <p:nvSpPr>
          <p:cNvPr id="22529" name="Rectangle 1"/>
          <p:cNvSpPr>
            <a:spLocks noChangeArrowheads="1"/>
          </p:cNvSpPr>
          <p:nvPr/>
        </p:nvSpPr>
        <p:spPr bwMode="auto">
          <a:xfrm>
            <a:off x="679537" y="379303"/>
            <a:ext cx="7772400" cy="6186309"/>
          </a:xfrm>
          <a:prstGeom prst="rect">
            <a:avLst/>
          </a:prstGeom>
          <a:noFill/>
          <a:ln w="9525">
            <a:noFill/>
            <a:miter lim="800000"/>
            <a:headEnd/>
            <a:tailEnd/>
          </a:ln>
        </p:spPr>
        <p:txBody>
          <a:bodyPr wrap="square" anchor="ctr">
            <a:spAutoFit/>
          </a:bodyPr>
          <a:lstStyle/>
          <a:p>
            <a:pPr algn="ctr">
              <a:tabLst>
                <a:tab pos="4114800" algn="ctr"/>
                <a:tab pos="6029325" algn="l"/>
              </a:tabLst>
            </a:pPr>
            <a:r>
              <a:rPr lang="en-US" sz="3200" b="1" dirty="0">
                <a:solidFill>
                  <a:srgbClr val="1B0BE5"/>
                </a:solidFill>
                <a:latin typeface="Dj Bowtie"/>
                <a:cs typeface="Times New Roman" pitchFamily="18" charset="0"/>
              </a:rPr>
              <a:t>The Writing Process</a:t>
            </a:r>
          </a:p>
          <a:p>
            <a:pPr algn="just">
              <a:tabLst>
                <a:tab pos="4114800" algn="ctr"/>
                <a:tab pos="6029325" algn="l"/>
              </a:tabLst>
            </a:pPr>
            <a:r>
              <a:rPr lang="en-US" sz="2200" b="1" dirty="0">
                <a:solidFill>
                  <a:srgbClr val="1B0BE5"/>
                </a:solidFill>
                <a:latin typeface="Dj Bowtie"/>
                <a:cs typeface="Times New Roman" pitchFamily="18" charset="0"/>
              </a:rPr>
              <a:t>	</a:t>
            </a:r>
            <a:endParaRPr lang="en-US" sz="600" dirty="0">
              <a:cs typeface="Arial" charset="0"/>
            </a:endParaRPr>
          </a:p>
          <a:p>
            <a:pPr algn="just" eaLnBrk="0" hangingPunct="0">
              <a:tabLst>
                <a:tab pos="4114800" algn="ctr"/>
                <a:tab pos="6029325" algn="l"/>
              </a:tabLst>
            </a:pPr>
            <a:r>
              <a:rPr lang="en-US" sz="2000" b="1" u="sng" dirty="0">
                <a:solidFill>
                  <a:srgbClr val="FF33CC"/>
                </a:solidFill>
                <a:latin typeface="AbcTeacher" pitchFamily="2" charset="0"/>
                <a:cs typeface="Times New Roman" pitchFamily="18" charset="0"/>
              </a:rPr>
              <a:t>Prewriting</a:t>
            </a:r>
          </a:p>
          <a:p>
            <a:pPr algn="just" eaLnBrk="0" hangingPunct="0">
              <a:tabLst>
                <a:tab pos="4114800" algn="ctr"/>
                <a:tab pos="6029325" algn="l"/>
              </a:tabLst>
            </a:pPr>
            <a:r>
              <a:rPr lang="en-US" sz="2000" b="1" dirty="0">
                <a:latin typeface="AbcTeacher" pitchFamily="2" charset="0"/>
                <a:cs typeface="Times New Roman" pitchFamily="18" charset="0"/>
              </a:rPr>
              <a:t>Prewriting involves using strategies to generate, plan and organize ideas for a specific purpose.</a:t>
            </a:r>
          </a:p>
          <a:p>
            <a:pPr algn="just" eaLnBrk="0" hangingPunct="0">
              <a:tabLst>
                <a:tab pos="4114800" algn="ctr"/>
                <a:tab pos="6029325" algn="l"/>
              </a:tabLst>
            </a:pPr>
            <a:endParaRPr lang="en-US" sz="1050" b="1" dirty="0">
              <a:latin typeface="AbcTeacher" pitchFamily="2" charset="0"/>
              <a:cs typeface="Arial" charset="0"/>
            </a:endParaRPr>
          </a:p>
          <a:p>
            <a:pPr algn="just" eaLnBrk="0" hangingPunct="0">
              <a:tabLst>
                <a:tab pos="4114800" algn="ctr"/>
                <a:tab pos="6029325" algn="l"/>
              </a:tabLst>
            </a:pPr>
            <a:r>
              <a:rPr lang="en-US" sz="2000" b="1" u="sng" dirty="0">
                <a:solidFill>
                  <a:srgbClr val="FF33CC"/>
                </a:solidFill>
                <a:latin typeface="AbcTeacher" pitchFamily="2" charset="0"/>
                <a:cs typeface="Times New Roman" pitchFamily="18" charset="0"/>
              </a:rPr>
              <a:t>Drafting</a:t>
            </a:r>
          </a:p>
          <a:p>
            <a:pPr algn="just" eaLnBrk="0" hangingPunct="0">
              <a:tabLst>
                <a:tab pos="4114800" algn="ctr"/>
                <a:tab pos="6029325" algn="l"/>
              </a:tabLst>
            </a:pPr>
            <a:r>
              <a:rPr lang="en-US" sz="2000" b="1" dirty="0">
                <a:latin typeface="AbcTeacher" pitchFamily="2" charset="0"/>
                <a:cs typeface="Times New Roman" pitchFamily="18" charset="0"/>
              </a:rPr>
              <a:t>Drafting incorporates prewriting activities to create a first draft containing necessary elements for a specific purpose.</a:t>
            </a:r>
          </a:p>
          <a:p>
            <a:pPr algn="just" eaLnBrk="0" hangingPunct="0">
              <a:tabLst>
                <a:tab pos="4114800" algn="ctr"/>
                <a:tab pos="6029325" algn="l"/>
              </a:tabLst>
            </a:pPr>
            <a:endParaRPr lang="en-US" sz="1050" b="1" dirty="0">
              <a:latin typeface="AbcTeacher" pitchFamily="2" charset="0"/>
              <a:cs typeface="Arial" charset="0"/>
            </a:endParaRPr>
          </a:p>
          <a:p>
            <a:pPr algn="just" eaLnBrk="0" hangingPunct="0">
              <a:tabLst>
                <a:tab pos="4114800" algn="ctr"/>
                <a:tab pos="6029325" algn="l"/>
              </a:tabLst>
            </a:pPr>
            <a:r>
              <a:rPr lang="en-US" sz="2000" b="1" u="sng" dirty="0">
                <a:solidFill>
                  <a:srgbClr val="FF33CC"/>
                </a:solidFill>
                <a:latin typeface="AbcTeacher" pitchFamily="2" charset="0"/>
                <a:cs typeface="Times New Roman" pitchFamily="18" charset="0"/>
              </a:rPr>
              <a:t>Revising </a:t>
            </a:r>
          </a:p>
          <a:p>
            <a:pPr algn="just" eaLnBrk="0" hangingPunct="0">
              <a:tabLst>
                <a:tab pos="4114800" algn="ctr"/>
                <a:tab pos="6029325" algn="l"/>
              </a:tabLst>
            </a:pPr>
            <a:r>
              <a:rPr lang="en-US" sz="2000" b="1" dirty="0">
                <a:latin typeface="AbcTeacher" pitchFamily="2" charset="0"/>
                <a:cs typeface="Times New Roman" pitchFamily="18" charset="0"/>
              </a:rPr>
              <a:t>Revising includes evaluating and refining the rough draft for clarity and effectiveness.  Does the draft say what it is supposed to say?</a:t>
            </a:r>
          </a:p>
          <a:p>
            <a:pPr algn="just" eaLnBrk="0" hangingPunct="0">
              <a:tabLst>
                <a:tab pos="4114800" algn="ctr"/>
                <a:tab pos="6029325" algn="l"/>
              </a:tabLst>
            </a:pPr>
            <a:endParaRPr lang="en-US" sz="1050" b="1" dirty="0">
              <a:latin typeface="AbcTeacher" pitchFamily="2" charset="0"/>
              <a:cs typeface="Arial" charset="0"/>
            </a:endParaRPr>
          </a:p>
          <a:p>
            <a:pPr algn="just" eaLnBrk="0" hangingPunct="0">
              <a:tabLst>
                <a:tab pos="4114800" algn="ctr"/>
                <a:tab pos="6029325" algn="l"/>
              </a:tabLst>
            </a:pPr>
            <a:r>
              <a:rPr lang="en-US" sz="2000" b="1" u="sng" dirty="0">
                <a:solidFill>
                  <a:srgbClr val="FF33CC"/>
                </a:solidFill>
                <a:latin typeface="AbcTeacher" pitchFamily="2" charset="0"/>
                <a:cs typeface="Times New Roman" pitchFamily="18" charset="0"/>
              </a:rPr>
              <a:t>Editing</a:t>
            </a:r>
          </a:p>
          <a:p>
            <a:pPr algn="just" eaLnBrk="0" hangingPunct="0">
              <a:tabLst>
                <a:tab pos="4114800" algn="ctr"/>
                <a:tab pos="6029325" algn="l"/>
              </a:tabLst>
            </a:pPr>
            <a:r>
              <a:rPr lang="en-US" sz="2000" b="1" dirty="0">
                <a:latin typeface="AbcTeacher" pitchFamily="2" charset="0"/>
                <a:cs typeface="Times New Roman" pitchFamily="18" charset="0"/>
              </a:rPr>
              <a:t>Editing includes proofreading and correcting the draft for conventions (spelling, capital letters, punctuation, etc.)</a:t>
            </a:r>
            <a:endParaRPr lang="en-US" sz="2000" dirty="0">
              <a:latin typeface="AbcTeacher" pitchFamily="2" charset="0"/>
              <a:cs typeface="Times New Roman" pitchFamily="18" charset="0"/>
            </a:endParaRPr>
          </a:p>
          <a:p>
            <a:pPr algn="just" eaLnBrk="0" hangingPunct="0">
              <a:tabLst>
                <a:tab pos="4114800" algn="ctr"/>
                <a:tab pos="6029325" algn="l"/>
              </a:tabLst>
            </a:pPr>
            <a:endParaRPr lang="en-US" sz="1050" dirty="0">
              <a:latin typeface="AbcTeacher" pitchFamily="2" charset="0"/>
              <a:cs typeface="Arial" charset="0"/>
            </a:endParaRPr>
          </a:p>
          <a:p>
            <a:pPr algn="just" eaLnBrk="0" hangingPunct="0">
              <a:tabLst>
                <a:tab pos="4114800" algn="ctr"/>
                <a:tab pos="6029325" algn="l"/>
              </a:tabLst>
            </a:pPr>
            <a:r>
              <a:rPr lang="en-US" sz="2000" b="1" u="sng" dirty="0">
                <a:solidFill>
                  <a:srgbClr val="FF33CC"/>
                </a:solidFill>
                <a:latin typeface="AbcTeacher" pitchFamily="2" charset="0"/>
                <a:cs typeface="Times New Roman" pitchFamily="18" charset="0"/>
              </a:rPr>
              <a:t>Publishing</a:t>
            </a:r>
          </a:p>
          <a:p>
            <a:pPr algn="just" eaLnBrk="0" hangingPunct="0">
              <a:tabLst>
                <a:tab pos="4114800" algn="ctr"/>
                <a:tab pos="6029325" algn="l"/>
              </a:tabLst>
            </a:pPr>
            <a:r>
              <a:rPr lang="en-US" sz="2000" b="1" dirty="0">
                <a:latin typeface="AbcTeacher" pitchFamily="2" charset="0"/>
                <a:cs typeface="Times New Roman" pitchFamily="18" charset="0"/>
              </a:rPr>
              <a:t>Publishing includes formatting and presenting a final product for the intended audience.</a:t>
            </a:r>
          </a:p>
        </p:txBody>
      </p:sp>
    </p:spTree>
  </p:cSld>
  <p:clrMapOvr>
    <a:masterClrMapping/>
  </p:clrMapOvr>
  <p:transition>
    <p:pull dir="l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D5750212-0F8D-421C-85CD-57B6DF1DD6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0" name="Rectangle 5"/>
          <p:cNvSpPr>
            <a:spLocks noChangeArrowheads="1"/>
          </p:cNvSpPr>
          <p:nvPr/>
        </p:nvSpPr>
        <p:spPr bwMode="auto">
          <a:xfrm>
            <a:off x="111591" y="822333"/>
            <a:ext cx="3218925" cy="5231334"/>
          </a:xfrm>
          <a:prstGeom prst="rect">
            <a:avLst/>
          </a:prstGeom>
        </p:spPr>
        <p:txBody>
          <a:bodyPr vert="horz" lIns="91440" tIns="45720" rIns="91440" bIns="45720" rtlCol="0" anchor="ctr">
            <a:normAutofit/>
          </a:bodyPr>
          <a:lstStyle/>
          <a:p>
            <a:pPr algn="ctr" defTabSz="914400">
              <a:lnSpc>
                <a:spcPct val="80000"/>
              </a:lnSpc>
              <a:spcBef>
                <a:spcPct val="0"/>
              </a:spcBef>
              <a:spcAft>
                <a:spcPts val="600"/>
              </a:spcAft>
            </a:pPr>
            <a:r>
              <a:rPr lang="en-US" sz="4400" b="1" cap="all" spc="100" dirty="0">
                <a:solidFill>
                  <a:srgbClr val="FFFFFF"/>
                </a:solidFill>
                <a:latin typeface="+mj-lt"/>
                <a:ea typeface="+mj-ea"/>
                <a:cs typeface="+mj-cs"/>
              </a:rPr>
              <a:t>Writing Applications</a:t>
            </a:r>
          </a:p>
          <a:p>
            <a:pPr algn="ctr" defTabSz="914400">
              <a:lnSpc>
                <a:spcPct val="80000"/>
              </a:lnSpc>
              <a:spcBef>
                <a:spcPct val="0"/>
              </a:spcBef>
              <a:spcAft>
                <a:spcPts val="600"/>
              </a:spcAft>
            </a:pPr>
            <a:endParaRPr lang="en-US" sz="5000" cap="all" spc="100">
              <a:solidFill>
                <a:srgbClr val="FFFFFF"/>
              </a:solidFill>
              <a:latin typeface="+mj-lt"/>
              <a:ea typeface="+mj-ea"/>
              <a:cs typeface="+mj-cs"/>
            </a:endParaRPr>
          </a:p>
        </p:txBody>
      </p:sp>
      <p:sp>
        <p:nvSpPr>
          <p:cNvPr id="4" name="Rectangle 1"/>
          <p:cNvSpPr>
            <a:spLocks noChangeArrowheads="1"/>
          </p:cNvSpPr>
          <p:nvPr/>
        </p:nvSpPr>
        <p:spPr bwMode="auto">
          <a:xfrm>
            <a:off x="3713286" y="804333"/>
            <a:ext cx="4729502" cy="5249334"/>
          </a:xfrm>
          <a:prstGeom prst="rect">
            <a:avLst/>
          </a:prstGeom>
        </p:spPr>
        <p:txBody>
          <a:bodyPr vert="horz" lIns="45720" tIns="45720" rIns="45720" bIns="45720" numCol="1" rtlCol="0" anchor="ctr" anchorCtr="0" compatLnSpc="1">
            <a:prstTxWarp prst="textNoShape">
              <a:avLst/>
            </a:prstTxWarp>
            <a:normAutofit/>
          </a:bodyPr>
          <a:lstStyle/>
          <a:p>
            <a:pPr marL="0" marR="0" lvl="0" indent="0" defTabSz="914400" fontAlgn="base">
              <a:lnSpc>
                <a:spcPct val="90000"/>
              </a:lnSpc>
              <a:spcBef>
                <a:spcPct val="0"/>
              </a:spcBef>
              <a:spcAft>
                <a:spcPts val="600"/>
              </a:spcAft>
              <a:buClr>
                <a:schemeClr val="accent2"/>
              </a:buClr>
              <a:buSzTx/>
              <a:buFontTx/>
              <a:buNone/>
              <a:tabLst/>
            </a:pPr>
            <a:r>
              <a:rPr kumimoji="0" lang="en-US" sz="1700" b="1" i="0" u="sng" strike="noStrike" cap="none" normalizeH="0" baseline="0">
                <a:ln>
                  <a:noFill/>
                </a:ln>
                <a:effectLst/>
              </a:rPr>
              <a:t>Text Types and Purposes</a:t>
            </a:r>
            <a:endParaRPr kumimoji="0" lang="en-US" sz="1700" b="0" i="0" u="none" strike="noStrike" cap="none" normalizeH="0" baseline="0">
              <a:ln>
                <a:noFill/>
              </a:ln>
              <a:effectLst/>
            </a:endParaRPr>
          </a:p>
          <a:p>
            <a:pPr defTabSz="914400">
              <a:lnSpc>
                <a:spcPct val="90000"/>
              </a:lnSpc>
              <a:spcBef>
                <a:spcPct val="0"/>
              </a:spcBef>
              <a:spcAft>
                <a:spcPts val="600"/>
              </a:spcAft>
              <a:buClr>
                <a:schemeClr val="accent2"/>
              </a:buClr>
            </a:pPr>
            <a:endParaRPr lang="en-US" sz="1700" b="1" u="sng"/>
          </a:p>
          <a:p>
            <a:pPr marL="342900" marR="0" lvl="0" indent="-342900" defTabSz="914400" fontAlgn="base">
              <a:lnSpc>
                <a:spcPct val="90000"/>
              </a:lnSpc>
              <a:spcBef>
                <a:spcPct val="0"/>
              </a:spcBef>
              <a:spcAft>
                <a:spcPts val="600"/>
              </a:spcAft>
              <a:buClr>
                <a:schemeClr val="accent2"/>
              </a:buClr>
              <a:buSzTx/>
              <a:buFont typeface="Arial"/>
              <a:buChar char="•"/>
              <a:tabLst/>
            </a:pPr>
            <a:r>
              <a:rPr kumimoji="0" lang="en-US" sz="1700" b="0" i="0" u="none" strike="noStrike" cap="none" normalizeH="0" baseline="0">
                <a:ln>
                  <a:noFill/>
                </a:ln>
                <a:effectLst/>
              </a:rPr>
              <a:t>Write </a:t>
            </a:r>
            <a:r>
              <a:rPr kumimoji="0" lang="en-US" sz="1700" b="1" i="0" u="sng" strike="noStrike" cap="none" normalizeH="0" baseline="0">
                <a:ln>
                  <a:noFill/>
                </a:ln>
                <a:effectLst/>
              </a:rPr>
              <a:t>opinion pieces</a:t>
            </a:r>
            <a:r>
              <a:rPr kumimoji="0" lang="en-US" sz="1700" b="1" i="0" u="none" strike="noStrike" cap="none" normalizeH="0" baseline="0">
                <a:ln>
                  <a:noFill/>
                </a:ln>
                <a:effectLst/>
              </a:rPr>
              <a:t> </a:t>
            </a:r>
            <a:r>
              <a:rPr kumimoji="0" lang="en-US" sz="1700" b="0" i="0" u="none" strike="noStrike" cap="none" normalizeH="0" baseline="0">
                <a:ln>
                  <a:noFill/>
                </a:ln>
                <a:effectLst/>
              </a:rPr>
              <a:t>on topics or texts, supporting a point of view with reasons.</a:t>
            </a:r>
            <a:endParaRPr lang="en-US" sz="1700" b="0" i="0" u="none" strike="noStrike" cap="none" normalizeH="0" baseline="0">
              <a:ln>
                <a:noFill/>
              </a:ln>
              <a:effectLst/>
            </a:endParaRPr>
          </a:p>
          <a:p>
            <a:pPr marL="342900" marR="0" lvl="0" indent="-342900" defTabSz="914400" fontAlgn="base">
              <a:lnSpc>
                <a:spcPct val="90000"/>
              </a:lnSpc>
              <a:spcBef>
                <a:spcPct val="0"/>
              </a:spcBef>
              <a:spcAft>
                <a:spcPts val="600"/>
              </a:spcAft>
              <a:buClr>
                <a:schemeClr val="accent2"/>
              </a:buClr>
              <a:buSzTx/>
              <a:buFont typeface="Arial"/>
              <a:buChar char="•"/>
              <a:tabLst/>
            </a:pPr>
            <a:r>
              <a:rPr kumimoji="0" lang="en-US" sz="1700" b="0" i="0" u="none" strike="noStrike" cap="none" normalizeH="0" baseline="0">
                <a:ln>
                  <a:noFill/>
                </a:ln>
                <a:effectLst/>
              </a:rPr>
              <a:t>Writ</a:t>
            </a:r>
            <a:r>
              <a:rPr kumimoji="0" lang="en-US" sz="1700" b="0" i="0" strike="noStrike" cap="none" normalizeH="0" baseline="0">
                <a:ln>
                  <a:noFill/>
                </a:ln>
                <a:effectLst/>
              </a:rPr>
              <a:t>e </a:t>
            </a:r>
            <a:r>
              <a:rPr kumimoji="0" lang="en-US" sz="1700" b="1" i="0" u="sng" strike="noStrike" cap="none" normalizeH="0" baseline="0">
                <a:ln>
                  <a:noFill/>
                </a:ln>
                <a:effectLst/>
              </a:rPr>
              <a:t>narratives</a:t>
            </a:r>
            <a:r>
              <a:rPr kumimoji="0" lang="en-US" sz="1700" b="0" i="0" strike="noStrike" cap="none" normalizeH="0" baseline="0">
                <a:ln>
                  <a:noFill/>
                </a:ln>
                <a:effectLst/>
              </a:rPr>
              <a:t> </a:t>
            </a:r>
            <a:r>
              <a:rPr kumimoji="0" lang="en-US" sz="1700" b="0" i="0" u="none" strike="noStrike" cap="none" normalizeH="0" baseline="0">
                <a:ln>
                  <a:noFill/>
                </a:ln>
                <a:effectLst/>
              </a:rPr>
              <a:t>to develop real or imagined experiences or events using effective technique, descriptive details, and clear event sequences.</a:t>
            </a:r>
            <a:endParaRPr lang="en-US" sz="1700" b="0" i="0" u="none" strike="noStrike" cap="none" normalizeH="0" baseline="0">
              <a:ln>
                <a:noFill/>
              </a:ln>
              <a:effectLst/>
            </a:endParaRPr>
          </a:p>
          <a:p>
            <a:pPr marL="342900" marR="0" lvl="0" indent="-342900" defTabSz="914400" fontAlgn="base">
              <a:lnSpc>
                <a:spcPct val="90000"/>
              </a:lnSpc>
              <a:spcBef>
                <a:spcPct val="0"/>
              </a:spcBef>
              <a:spcAft>
                <a:spcPts val="600"/>
              </a:spcAft>
              <a:buClr>
                <a:schemeClr val="accent2"/>
              </a:buClr>
              <a:buSzTx/>
              <a:buFont typeface="Arial"/>
              <a:buChar char="•"/>
              <a:tabLst/>
            </a:pPr>
            <a:r>
              <a:rPr kumimoji="0" lang="en-US" sz="1700" b="0" i="0" u="none" strike="noStrike" cap="none" normalizeH="0" baseline="0">
                <a:ln>
                  <a:noFill/>
                </a:ln>
                <a:effectLst/>
              </a:rPr>
              <a:t>Write </a:t>
            </a:r>
            <a:r>
              <a:rPr kumimoji="0" lang="en-US" sz="1700" b="1" i="0" u="sng" strike="noStrike" cap="none" normalizeH="0" baseline="0">
                <a:ln>
                  <a:noFill/>
                </a:ln>
                <a:effectLst/>
              </a:rPr>
              <a:t>informative/explanatory texts</a:t>
            </a:r>
            <a:r>
              <a:rPr kumimoji="0" lang="en-US" sz="1700" b="1" i="0" u="none" strike="noStrike" cap="none" normalizeH="0" baseline="0">
                <a:ln>
                  <a:noFill/>
                </a:ln>
                <a:effectLst/>
              </a:rPr>
              <a:t> </a:t>
            </a:r>
            <a:r>
              <a:rPr kumimoji="0" lang="en-US" sz="1700" b="0" i="0" u="none" strike="noStrike" cap="none" normalizeH="0" baseline="0">
                <a:ln>
                  <a:noFill/>
                </a:ln>
                <a:effectLst/>
              </a:rPr>
              <a:t>to examine a topic and convey ideas and information clearly.</a:t>
            </a:r>
            <a:endParaRPr lang="en-US" sz="1700" b="0" i="0" u="none" strike="noStrike" cap="none" normalizeH="0" baseline="0">
              <a:ln>
                <a:noFill/>
              </a:ln>
              <a:effectLst/>
            </a:endParaRPr>
          </a:p>
          <a:p>
            <a:pPr marL="0" marR="0" lvl="0" indent="0" defTabSz="914400" fontAlgn="base">
              <a:lnSpc>
                <a:spcPct val="90000"/>
              </a:lnSpc>
              <a:spcBef>
                <a:spcPct val="0"/>
              </a:spcBef>
              <a:spcAft>
                <a:spcPts val="600"/>
              </a:spcAft>
              <a:buClr>
                <a:schemeClr val="accent2"/>
              </a:buClr>
              <a:buSzTx/>
              <a:buFontTx/>
              <a:buNone/>
              <a:tabLst/>
            </a:pPr>
            <a:endParaRPr kumimoji="0" lang="en-US" sz="1700" b="1" i="0" u="sng" strike="noStrike" cap="none" normalizeH="0" baseline="0">
              <a:ln>
                <a:noFill/>
              </a:ln>
              <a:effectLst/>
            </a:endParaRPr>
          </a:p>
          <a:p>
            <a:pPr marL="0" marR="0" lvl="0" indent="0" defTabSz="914400" fontAlgn="base">
              <a:lnSpc>
                <a:spcPct val="90000"/>
              </a:lnSpc>
              <a:spcBef>
                <a:spcPct val="0"/>
              </a:spcBef>
              <a:spcAft>
                <a:spcPts val="600"/>
              </a:spcAft>
              <a:buClr>
                <a:schemeClr val="accent2"/>
              </a:buClr>
              <a:buSzTx/>
              <a:buFontTx/>
              <a:buNone/>
              <a:tabLst/>
            </a:pPr>
            <a:r>
              <a:rPr lang="en-US" sz="1700" b="1" u="sng"/>
              <a:t>Goal:</a:t>
            </a:r>
          </a:p>
          <a:p>
            <a:pPr defTabSz="914400">
              <a:lnSpc>
                <a:spcPct val="90000"/>
              </a:lnSpc>
              <a:spcBef>
                <a:spcPct val="0"/>
              </a:spcBef>
              <a:spcAft>
                <a:spcPts val="600"/>
              </a:spcAft>
              <a:buClr>
                <a:schemeClr val="accent2"/>
              </a:buClr>
            </a:pPr>
            <a:endParaRPr lang="en-US" sz="1700" b="1" u="sng"/>
          </a:p>
          <a:p>
            <a:pPr marL="0" marR="0" lvl="0" indent="0" defTabSz="914400" fontAlgn="base">
              <a:lnSpc>
                <a:spcPct val="90000"/>
              </a:lnSpc>
              <a:spcBef>
                <a:spcPct val="0"/>
              </a:spcBef>
              <a:spcAft>
                <a:spcPts val="600"/>
              </a:spcAft>
              <a:buClr>
                <a:schemeClr val="accent2"/>
              </a:buClr>
              <a:buSzTx/>
              <a:buFontTx/>
              <a:buNone/>
              <a:tabLst/>
            </a:pPr>
            <a:r>
              <a:rPr kumimoji="0" lang="en-US" sz="1700" i="0" strike="noStrike" cap="none" normalizeH="0" baseline="0">
                <a:ln>
                  <a:noFill/>
                </a:ln>
                <a:effectLst/>
              </a:rPr>
              <a:t>Students will work towards creating a thinking map to organize ideas on a given topic, develop a 5 paragraph essay using text evidence throughout the essay, revise, edit and publish (type final draft) independently.  </a:t>
            </a:r>
          </a:p>
        </p:txBody>
      </p:sp>
    </p:spTree>
    <p:extLst>
      <p:ext uri="{BB962C8B-B14F-4D97-AF65-F5344CB8AC3E}">
        <p14:creationId xmlns:p14="http://schemas.microsoft.com/office/powerpoint/2010/main" val="283593669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5750212-0F8D-421C-85CD-57B6DF1DD6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F8A32-019D-49EB-BAD9-A250F059473B}"/>
              </a:ext>
            </a:extLst>
          </p:cNvPr>
          <p:cNvSpPr>
            <a:spLocks noGrp="1"/>
          </p:cNvSpPr>
          <p:nvPr>
            <p:ph type="title"/>
          </p:nvPr>
        </p:nvSpPr>
        <p:spPr>
          <a:xfrm>
            <a:off x="768096" y="585216"/>
            <a:ext cx="6013704" cy="1499616"/>
          </a:xfrm>
        </p:spPr>
        <p:txBody>
          <a:bodyPr vert="horz" lIns="91440" tIns="45720" rIns="91440" bIns="45720" rtlCol="0" anchor="ctr">
            <a:normAutofit/>
          </a:bodyPr>
          <a:lstStyle/>
          <a:p>
            <a:r>
              <a:rPr lang="en-US" sz="3500" b="1" u="sng"/>
              <a:t>Production and Distribution of Writing</a:t>
            </a:r>
            <a:r>
              <a:rPr lang="en-US" sz="3500" b="1"/>
              <a:t> (W)</a:t>
            </a:r>
            <a:endParaRPr lang="en-US" sz="3500"/>
          </a:p>
        </p:txBody>
      </p:sp>
      <p:cxnSp>
        <p:nvCxnSpPr>
          <p:cNvPr id="13" name="Straight Connector 12">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303C81-B8BF-4C73-B0AB-A50A273DFEB2}"/>
              </a:ext>
            </a:extLst>
          </p:cNvPr>
          <p:cNvSpPr txBox="1"/>
          <p:nvPr/>
        </p:nvSpPr>
        <p:spPr>
          <a:xfrm>
            <a:off x="768096" y="2277000"/>
            <a:ext cx="6013703" cy="4149360"/>
          </a:xfrm>
          <a:prstGeom prst="rect">
            <a:avLst/>
          </a:prstGeom>
        </p:spPr>
        <p:txBody>
          <a:bodyPr rot="0" spcFirstLastPara="0" vertOverflow="overflow" horzOverflow="overflow" vert="horz" lIns="45720" tIns="45720" rIns="45720" bIns="45720" numCol="1" spcCol="0" rtlCol="0" fromWordArt="0" anchor="t" anchorCtr="0" forceAA="0" compatLnSpc="1">
            <a:prstTxWarp prst="textNoShape">
              <a:avLst/>
            </a:prstTxWarp>
            <a:normAutofit/>
          </a:bodyPr>
          <a:lstStyle/>
          <a:p>
            <a:pPr defTabSz="914400">
              <a:lnSpc>
                <a:spcPct val="90000"/>
              </a:lnSpc>
              <a:spcAft>
                <a:spcPts val="600"/>
              </a:spcAft>
              <a:buClr>
                <a:schemeClr val="accent2"/>
              </a:buClr>
            </a:pPr>
            <a:endParaRPr lang="en-US" sz="1500" b="1"/>
          </a:p>
          <a:p>
            <a:pPr defTabSz="914400">
              <a:lnSpc>
                <a:spcPct val="90000"/>
              </a:lnSpc>
              <a:spcAft>
                <a:spcPts val="600"/>
              </a:spcAft>
              <a:buClr>
                <a:schemeClr val="accent2"/>
              </a:buClr>
            </a:pPr>
            <a:r>
              <a:rPr lang="en-US" sz="1500" dirty="0"/>
              <a:t>With guidance and support from adults: </a:t>
            </a:r>
          </a:p>
          <a:p>
            <a:pPr defTabSz="914400">
              <a:lnSpc>
                <a:spcPct val="90000"/>
              </a:lnSpc>
              <a:spcAft>
                <a:spcPts val="600"/>
              </a:spcAft>
              <a:buClr>
                <a:schemeClr val="accent2"/>
              </a:buClr>
            </a:pPr>
            <a:endParaRPr lang="en-US" sz="1500"/>
          </a:p>
          <a:p>
            <a:pPr marL="342900" indent="-342900" defTabSz="914400">
              <a:lnSpc>
                <a:spcPct val="90000"/>
              </a:lnSpc>
              <a:spcAft>
                <a:spcPts val="600"/>
              </a:spcAft>
              <a:buClr>
                <a:schemeClr val="accent2"/>
              </a:buClr>
              <a:buFont typeface="Arial"/>
              <a:buChar char="•"/>
            </a:pPr>
            <a:r>
              <a:rPr lang="en-US" sz="1500" dirty="0"/>
              <a:t>produce writing in which the development and organization are appropriate to task and purpose. </a:t>
            </a:r>
          </a:p>
          <a:p>
            <a:pPr marL="342900" indent="-342900" defTabSz="914400">
              <a:lnSpc>
                <a:spcPct val="90000"/>
              </a:lnSpc>
              <a:spcAft>
                <a:spcPts val="600"/>
              </a:spcAft>
              <a:buClr>
                <a:schemeClr val="accent2"/>
              </a:buClr>
              <a:buFont typeface="Arial"/>
              <a:buChar char="•"/>
            </a:pPr>
            <a:endParaRPr lang="en-US" sz="1500"/>
          </a:p>
          <a:p>
            <a:pPr marL="342900" indent="-342900" defTabSz="914400">
              <a:lnSpc>
                <a:spcPct val="90000"/>
              </a:lnSpc>
              <a:spcAft>
                <a:spcPts val="600"/>
              </a:spcAft>
              <a:buClr>
                <a:schemeClr val="accent2"/>
              </a:buClr>
              <a:buFont typeface="Arial"/>
              <a:buChar char="•"/>
            </a:pPr>
            <a:r>
              <a:rPr lang="en-US" sz="1500" dirty="0"/>
              <a:t>produce functional writing (e.g., friendly and formal letters, recipes experiments, notes/messages, labels, graph/tables, procedures, invitations, envelopes) in which the development and organization are appropriate to task and purpose.</a:t>
            </a:r>
          </a:p>
          <a:p>
            <a:pPr defTabSz="914400">
              <a:lnSpc>
                <a:spcPct val="90000"/>
              </a:lnSpc>
              <a:spcAft>
                <a:spcPts val="600"/>
              </a:spcAft>
              <a:buClr>
                <a:schemeClr val="accent2"/>
              </a:buClr>
            </a:pPr>
            <a:endParaRPr lang="en-US" sz="1500"/>
          </a:p>
          <a:p>
            <a:pPr marL="342900" indent="-342900" defTabSz="914400">
              <a:lnSpc>
                <a:spcPct val="90000"/>
              </a:lnSpc>
              <a:spcAft>
                <a:spcPts val="600"/>
              </a:spcAft>
              <a:buClr>
                <a:schemeClr val="accent2"/>
              </a:buClr>
              <a:buFont typeface="Arial"/>
              <a:buChar char="•"/>
            </a:pPr>
            <a:r>
              <a:rPr lang="en-US" sz="1500" dirty="0"/>
              <a:t>develop and strengthen writing as needed by planning, revising, and editing. </a:t>
            </a:r>
          </a:p>
          <a:p>
            <a:pPr marL="342900" indent="-342900" defTabSz="914400">
              <a:lnSpc>
                <a:spcPct val="90000"/>
              </a:lnSpc>
              <a:spcAft>
                <a:spcPts val="600"/>
              </a:spcAft>
              <a:buClr>
                <a:schemeClr val="accent2"/>
              </a:buClr>
              <a:buFont typeface="Arial"/>
              <a:buChar char="•"/>
            </a:pPr>
            <a:endParaRPr lang="en-US" sz="1500" dirty="0"/>
          </a:p>
          <a:p>
            <a:pPr marL="285750" indent="-285750" defTabSz="914400">
              <a:lnSpc>
                <a:spcPct val="90000"/>
              </a:lnSpc>
              <a:spcAft>
                <a:spcPts val="600"/>
              </a:spcAft>
              <a:buClr>
                <a:schemeClr val="accent2"/>
              </a:buClr>
              <a:buFont typeface="Arial"/>
              <a:buChar char="•"/>
            </a:pPr>
            <a:r>
              <a:rPr lang="en-US" sz="1500" dirty="0"/>
              <a:t> use technology to produce and publish writing (using keyboarding skills) </a:t>
            </a:r>
          </a:p>
          <a:p>
            <a:pPr defTabSz="914400">
              <a:lnSpc>
                <a:spcPct val="90000"/>
              </a:lnSpc>
              <a:spcAft>
                <a:spcPts val="600"/>
              </a:spcAft>
              <a:buClr>
                <a:schemeClr val="accent2"/>
              </a:buClr>
            </a:pPr>
            <a:r>
              <a:rPr lang="en-US" sz="1500" dirty="0"/>
              <a:t>     as well as to interact and collaborate with others.</a:t>
            </a:r>
          </a:p>
        </p:txBody>
      </p:sp>
      <p:sp>
        <p:nvSpPr>
          <p:cNvPr id="15" name="Rectangle 14">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35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58DB4FF-B599-4BB6-81E0-2DB16E4AB4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BD4227-9DD5-43CD-90AC-7810D270DAD9}"/>
              </a:ext>
            </a:extLst>
          </p:cNvPr>
          <p:cNvSpPr>
            <a:spLocks noGrp="1"/>
          </p:cNvSpPr>
          <p:nvPr>
            <p:ph type="title"/>
          </p:nvPr>
        </p:nvSpPr>
        <p:spPr>
          <a:xfrm>
            <a:off x="768096" y="585216"/>
            <a:ext cx="4550113" cy="1499616"/>
          </a:xfrm>
        </p:spPr>
        <p:txBody>
          <a:bodyPr vert="horz" lIns="91440" tIns="45720" rIns="91440" bIns="45720" rtlCol="0" anchor="ctr">
            <a:normAutofit/>
          </a:bodyPr>
          <a:lstStyle/>
          <a:p>
            <a:r>
              <a:rPr lang="en-US" sz="5000"/>
              <a:t>Writing application</a:t>
            </a:r>
          </a:p>
        </p:txBody>
      </p:sp>
      <p:sp>
        <p:nvSpPr>
          <p:cNvPr id="3" name="TextBox 2">
            <a:extLst>
              <a:ext uri="{FF2B5EF4-FFF2-40B4-BE49-F238E27FC236}">
                <a16:creationId xmlns:a16="http://schemas.microsoft.com/office/drawing/2014/main" id="{97BCFE48-10D5-48A7-BE9E-896ECE1F7595}"/>
              </a:ext>
            </a:extLst>
          </p:cNvPr>
          <p:cNvSpPr txBox="1"/>
          <p:nvPr/>
        </p:nvSpPr>
        <p:spPr>
          <a:xfrm>
            <a:off x="768096" y="2286000"/>
            <a:ext cx="4550113" cy="4023360"/>
          </a:xfrm>
          <a:prstGeom prst="rect">
            <a:avLst/>
          </a:prstGeom>
        </p:spPr>
        <p:txBody>
          <a:bodyPr rot="0" spcFirstLastPara="0" vertOverflow="overflow" horzOverflow="overflow" vert="horz" lIns="45720" tIns="45720" rIns="45720" bIns="45720" numCol="1" spcCol="0" rtlCol="0" fromWordArt="0" anchorCtr="0" forceAA="0" compatLnSpc="1">
            <a:prstTxWarp prst="textNoShape">
              <a:avLst/>
            </a:prstTxWarp>
            <a:normAutofit/>
          </a:bodyPr>
          <a:lstStyle/>
          <a:p>
            <a:pPr defTabSz="914400">
              <a:lnSpc>
                <a:spcPct val="90000"/>
              </a:lnSpc>
              <a:spcAft>
                <a:spcPts val="600"/>
              </a:spcAft>
              <a:buClr>
                <a:schemeClr val="accent2"/>
              </a:buClr>
            </a:pPr>
            <a:r>
              <a:rPr lang="en-US" sz="1300" b="1" u="sng"/>
              <a:t>Research to Build and Present Knowledge (W)</a:t>
            </a:r>
          </a:p>
          <a:p>
            <a:pPr defTabSz="914400">
              <a:lnSpc>
                <a:spcPct val="90000"/>
              </a:lnSpc>
              <a:spcAft>
                <a:spcPts val="600"/>
              </a:spcAft>
              <a:buClr>
                <a:schemeClr val="accent2"/>
              </a:buClr>
            </a:pPr>
            <a:r>
              <a:rPr lang="en-US" sz="1300"/>
              <a:t>With guidance and support from adults produce:</a:t>
            </a:r>
          </a:p>
          <a:p>
            <a:pPr defTabSz="914400">
              <a:lnSpc>
                <a:spcPct val="90000"/>
              </a:lnSpc>
              <a:spcAft>
                <a:spcPts val="600"/>
              </a:spcAft>
              <a:buClr>
                <a:schemeClr val="accent2"/>
              </a:buClr>
            </a:pPr>
            <a:r>
              <a:rPr lang="en-US" sz="1300"/>
              <a:t>writing in which the development and organization are appropriate to task and purpose. </a:t>
            </a:r>
          </a:p>
          <a:p>
            <a:pPr defTabSz="914400">
              <a:lnSpc>
                <a:spcPct val="90000"/>
              </a:lnSpc>
              <a:spcAft>
                <a:spcPts val="600"/>
              </a:spcAft>
              <a:buClr>
                <a:schemeClr val="accent2"/>
              </a:buClr>
            </a:pPr>
            <a:r>
              <a:rPr lang="en-US" sz="1300"/>
              <a:t>functional writing (e.g., friendly and formal letters, recipes experiments, notes/messages, labels, graph/tables, procedures,  invitations, envelopes) in which the development and organization are appropriate to task and purpose.</a:t>
            </a:r>
          </a:p>
          <a:p>
            <a:pPr defTabSz="914400">
              <a:lnSpc>
                <a:spcPct val="90000"/>
              </a:lnSpc>
              <a:spcAft>
                <a:spcPts val="600"/>
              </a:spcAft>
              <a:buClr>
                <a:schemeClr val="accent2"/>
              </a:buClr>
            </a:pPr>
            <a:r>
              <a:rPr lang="en-US" sz="1300" b="1" u="sng"/>
              <a:t>Range of Writing (W)</a:t>
            </a:r>
          </a:p>
          <a:p>
            <a:pPr defTabSz="914400">
              <a:lnSpc>
                <a:spcPct val="90000"/>
              </a:lnSpc>
              <a:spcAft>
                <a:spcPts val="600"/>
              </a:spcAft>
              <a:buClr>
                <a:schemeClr val="accent2"/>
              </a:buClr>
            </a:pPr>
            <a:r>
              <a:rPr lang="en-US" sz="1300"/>
              <a:t>Conduct short research projects that build knowledge about a topic.</a:t>
            </a:r>
          </a:p>
          <a:p>
            <a:pPr defTabSz="914400">
              <a:lnSpc>
                <a:spcPct val="90000"/>
              </a:lnSpc>
              <a:spcAft>
                <a:spcPts val="600"/>
              </a:spcAft>
              <a:buClr>
                <a:schemeClr val="accent2"/>
              </a:buClr>
            </a:pPr>
            <a:r>
              <a:rPr lang="en-US" sz="1300"/>
              <a:t>Recall information from experiences or gather information from print and digital sources; take brief notes on sources and sort evidence into provided categories.</a:t>
            </a:r>
          </a:p>
          <a:p>
            <a:pPr defTabSz="914400">
              <a:lnSpc>
                <a:spcPct val="90000"/>
              </a:lnSpc>
              <a:spcAft>
                <a:spcPts val="600"/>
              </a:spcAft>
              <a:buClr>
                <a:schemeClr val="accent2"/>
              </a:buClr>
            </a:pPr>
            <a:r>
              <a:rPr lang="en-US" sz="1300"/>
              <a:t>Write routinely over extended time frames (time for research, reflection, and revision) and shorter time frames (a single sitting or a day or two) for a range of  discipline-specific tasks, purposes, and audiences.</a:t>
            </a:r>
          </a:p>
        </p:txBody>
      </p:sp>
      <p:pic>
        <p:nvPicPr>
          <p:cNvPr id="5" name="Picture 4" descr="White bulbs with a yellow one standing out">
            <a:extLst>
              <a:ext uri="{FF2B5EF4-FFF2-40B4-BE49-F238E27FC236}">
                <a16:creationId xmlns:a16="http://schemas.microsoft.com/office/drawing/2014/main" id="{3C735D49-7E58-4745-9078-6EAB6B546E95}"/>
              </a:ext>
            </a:extLst>
          </p:cNvPr>
          <p:cNvPicPr>
            <a:picLocks noChangeAspect="1"/>
          </p:cNvPicPr>
          <p:nvPr/>
        </p:nvPicPr>
        <p:blipFill rotWithShape="1">
          <a:blip r:embed="rId2"/>
          <a:srcRect l="43046" r="23134" b="-3"/>
          <a:stretch/>
        </p:blipFill>
        <p:spPr>
          <a:xfrm>
            <a:off x="5664199" y="10"/>
            <a:ext cx="3479800" cy="6857990"/>
          </a:xfrm>
          <a:prstGeom prst="rect">
            <a:avLst/>
          </a:prstGeom>
        </p:spPr>
      </p:pic>
    </p:spTree>
    <p:extLst>
      <p:ext uri="{BB962C8B-B14F-4D97-AF65-F5344CB8AC3E}">
        <p14:creationId xmlns:p14="http://schemas.microsoft.com/office/powerpoint/2010/main" val="402253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5750212-0F8D-421C-85CD-57B6DF1DD6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2" name="Rectangle 11">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43461"/>
            <a:ext cx="2277283" cy="5571069"/>
          </a:xfrm>
          <a:prstGeom prst="rect">
            <a:avLst/>
          </a:prstGeom>
          <a:blipFill dpi="0" rotWithShape="1">
            <a:blip r:embed="rId2">
              <a:duotone>
                <a:schemeClr val="accent1">
                  <a:shade val="45000"/>
                  <a:satMod val="135000"/>
                </a:schemeClr>
                <a:prstClr val="white"/>
              </a:duotone>
            </a:blip>
            <a:srcRect/>
            <a:tile tx="0" ty="0" sx="65000" sy="65000" flip="none"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524F65-ABA8-4E5F-9CED-C7CB0732ADEC}"/>
              </a:ext>
            </a:extLst>
          </p:cNvPr>
          <p:cNvSpPr>
            <a:spLocks noGrp="1"/>
          </p:cNvSpPr>
          <p:nvPr>
            <p:ph type="title"/>
          </p:nvPr>
        </p:nvSpPr>
        <p:spPr>
          <a:xfrm>
            <a:off x="3164852" y="4735775"/>
            <a:ext cx="5255248" cy="1245732"/>
          </a:xfrm>
        </p:spPr>
        <p:txBody>
          <a:bodyPr vert="horz" lIns="91440" tIns="45720" rIns="91440" bIns="45720" rtlCol="0" anchor="t">
            <a:normAutofit/>
          </a:bodyPr>
          <a:lstStyle/>
          <a:p>
            <a:r>
              <a:rPr lang="en-US" sz="3100" b="1" dirty="0">
                <a:solidFill>
                  <a:srgbClr val="FFFFFF"/>
                </a:solidFill>
              </a:rPr>
              <a:t>HMH/Language Arts:</a:t>
            </a:r>
            <a:endParaRPr lang="en-US" sz="3100" dirty="0">
              <a:solidFill>
                <a:srgbClr val="FFFFFF"/>
              </a:solidFill>
            </a:endParaRPr>
          </a:p>
          <a:p>
            <a:r>
              <a:rPr lang="en-US" sz="3100" b="1" dirty="0">
                <a:solidFill>
                  <a:srgbClr val="FFFFFF"/>
                </a:solidFill>
              </a:rPr>
              <a:t>A Balanced Reading Program</a:t>
            </a:r>
            <a:endParaRPr lang="en-US" sz="3100" dirty="0">
              <a:solidFill>
                <a:srgbClr val="FFFFFF"/>
              </a:solidFill>
            </a:endParaRPr>
          </a:p>
          <a:p>
            <a:endParaRPr lang="en-US" sz="3100" dirty="0">
              <a:solidFill>
                <a:srgbClr val="FFFFFF"/>
              </a:solidFill>
            </a:endParaRPr>
          </a:p>
        </p:txBody>
      </p:sp>
      <p:sp>
        <p:nvSpPr>
          <p:cNvPr id="3" name="TextBox 2">
            <a:extLst>
              <a:ext uri="{FF2B5EF4-FFF2-40B4-BE49-F238E27FC236}">
                <a16:creationId xmlns:a16="http://schemas.microsoft.com/office/drawing/2014/main" id="{50DD63F7-01AC-4320-B2FB-E271C462F74D}"/>
              </a:ext>
            </a:extLst>
          </p:cNvPr>
          <p:cNvSpPr txBox="1"/>
          <p:nvPr/>
        </p:nvSpPr>
        <p:spPr>
          <a:xfrm>
            <a:off x="3164851" y="965864"/>
            <a:ext cx="5255249" cy="3450370"/>
          </a:xfrm>
          <a:prstGeom prst="rect">
            <a:avLst/>
          </a:prstGeom>
        </p:spPr>
        <p:txBody>
          <a:bodyPr rot="0" spcFirstLastPara="0" vertOverflow="overflow" horzOverflow="overflow" vert="horz" lIns="45720" tIns="45720" rIns="45720" bIns="45720" numCol="1" spcCol="0" rtlCol="0" fromWordArt="0" anchor="b" anchorCtr="0" forceAA="0" compatLnSpc="1">
            <a:prstTxWarp prst="textNoShape">
              <a:avLst/>
            </a:prstTxWarp>
            <a:normAutofit/>
          </a:bodyPr>
          <a:lstStyle/>
          <a:p>
            <a:pPr defTabSz="914400">
              <a:lnSpc>
                <a:spcPct val="90000"/>
              </a:lnSpc>
              <a:spcAft>
                <a:spcPts val="600"/>
              </a:spcAft>
              <a:buClr>
                <a:schemeClr val="accent2"/>
              </a:buClr>
            </a:pPr>
            <a:r>
              <a:rPr lang="en-US" sz="900" b="1">
                <a:solidFill>
                  <a:srgbClr val="FFFFFF"/>
                </a:solidFill>
              </a:rPr>
              <a:t>Phonemic Awareness</a:t>
            </a:r>
          </a:p>
          <a:p>
            <a:pPr defTabSz="914400">
              <a:lnSpc>
                <a:spcPct val="90000"/>
              </a:lnSpc>
              <a:spcAft>
                <a:spcPts val="600"/>
              </a:spcAft>
              <a:buClr>
                <a:schemeClr val="accent2"/>
              </a:buClr>
            </a:pPr>
            <a:r>
              <a:rPr lang="en-US" sz="900" b="1">
                <a:solidFill>
                  <a:srgbClr val="FFFFFF"/>
                </a:solidFill>
              </a:rPr>
              <a:t>Phonemic awareness is the understanding that spoken words are made of individual sounds (syllables, rimes, onsets, and larger units of sound).</a:t>
            </a:r>
          </a:p>
          <a:p>
            <a:pPr defTabSz="914400">
              <a:lnSpc>
                <a:spcPct val="90000"/>
              </a:lnSpc>
              <a:spcAft>
                <a:spcPts val="600"/>
              </a:spcAft>
              <a:buClr>
                <a:schemeClr val="accent2"/>
              </a:buClr>
            </a:pPr>
            <a:endParaRPr lang="en-US" sz="900">
              <a:solidFill>
                <a:srgbClr val="FFFFFF"/>
              </a:solidFill>
            </a:endParaRPr>
          </a:p>
          <a:p>
            <a:pPr defTabSz="914400">
              <a:lnSpc>
                <a:spcPct val="90000"/>
              </a:lnSpc>
              <a:spcAft>
                <a:spcPts val="600"/>
              </a:spcAft>
              <a:buClr>
                <a:schemeClr val="accent2"/>
              </a:buClr>
            </a:pPr>
            <a:r>
              <a:rPr lang="en-US" sz="900" b="1">
                <a:solidFill>
                  <a:srgbClr val="FFFFFF"/>
                </a:solidFill>
              </a:rPr>
              <a:t>  Phonics</a:t>
            </a:r>
          </a:p>
          <a:p>
            <a:pPr defTabSz="914400">
              <a:lnSpc>
                <a:spcPct val="90000"/>
              </a:lnSpc>
              <a:spcAft>
                <a:spcPts val="600"/>
              </a:spcAft>
              <a:buClr>
                <a:schemeClr val="accent2"/>
              </a:buClr>
            </a:pPr>
            <a:r>
              <a:rPr lang="en-US" sz="900" b="1">
                <a:solidFill>
                  <a:srgbClr val="FFFFFF"/>
                </a:solidFill>
              </a:rPr>
              <a:t>Decoding is the process of translating written words into speech (word blending, word building).</a:t>
            </a:r>
          </a:p>
          <a:p>
            <a:pPr defTabSz="914400">
              <a:lnSpc>
                <a:spcPct val="90000"/>
              </a:lnSpc>
              <a:spcAft>
                <a:spcPts val="600"/>
              </a:spcAft>
              <a:buClr>
                <a:schemeClr val="accent2"/>
              </a:buClr>
            </a:pPr>
            <a:endParaRPr lang="en-US" sz="900">
              <a:solidFill>
                <a:srgbClr val="FFFFFF"/>
              </a:solidFill>
            </a:endParaRPr>
          </a:p>
          <a:p>
            <a:pPr defTabSz="914400">
              <a:lnSpc>
                <a:spcPct val="90000"/>
              </a:lnSpc>
              <a:spcAft>
                <a:spcPts val="600"/>
              </a:spcAft>
              <a:buClr>
                <a:schemeClr val="accent2"/>
              </a:buClr>
            </a:pPr>
            <a:r>
              <a:rPr lang="en-US" sz="900" b="1">
                <a:solidFill>
                  <a:srgbClr val="FFFFFF"/>
                </a:solidFill>
              </a:rPr>
              <a:t>    Fluency</a:t>
            </a:r>
          </a:p>
          <a:p>
            <a:pPr defTabSz="914400">
              <a:lnSpc>
                <a:spcPct val="90000"/>
              </a:lnSpc>
              <a:spcAft>
                <a:spcPts val="600"/>
              </a:spcAft>
              <a:buClr>
                <a:schemeClr val="accent2"/>
              </a:buClr>
            </a:pPr>
            <a:r>
              <a:rPr lang="en-US" sz="900" b="1">
                <a:solidFill>
                  <a:srgbClr val="FFFFFF"/>
                </a:solidFill>
              </a:rPr>
              <a:t>Fluency is reading with speed accuracy and expression at an appropriate rate.  When reading is oral, it reflects a speech like pace.</a:t>
            </a:r>
          </a:p>
          <a:p>
            <a:pPr defTabSz="914400">
              <a:lnSpc>
                <a:spcPct val="90000"/>
              </a:lnSpc>
              <a:spcAft>
                <a:spcPts val="600"/>
              </a:spcAft>
              <a:buClr>
                <a:schemeClr val="accent2"/>
              </a:buClr>
            </a:pPr>
            <a:endParaRPr lang="en-US" sz="900">
              <a:solidFill>
                <a:srgbClr val="FFFFFF"/>
              </a:solidFill>
            </a:endParaRPr>
          </a:p>
          <a:p>
            <a:pPr defTabSz="914400">
              <a:lnSpc>
                <a:spcPct val="90000"/>
              </a:lnSpc>
              <a:spcAft>
                <a:spcPts val="600"/>
              </a:spcAft>
              <a:buClr>
                <a:schemeClr val="accent2"/>
              </a:buClr>
            </a:pPr>
            <a:r>
              <a:rPr lang="en-US" sz="900" b="1">
                <a:solidFill>
                  <a:srgbClr val="FFFFFF"/>
                </a:solidFill>
              </a:rPr>
              <a:t>    Vocabulary</a:t>
            </a:r>
          </a:p>
          <a:p>
            <a:pPr defTabSz="914400">
              <a:lnSpc>
                <a:spcPct val="90000"/>
              </a:lnSpc>
              <a:spcAft>
                <a:spcPts val="600"/>
              </a:spcAft>
              <a:buClr>
                <a:schemeClr val="accent2"/>
              </a:buClr>
            </a:pPr>
            <a:r>
              <a:rPr lang="en-US" sz="900" b="1">
                <a:solidFill>
                  <a:srgbClr val="FFFFFF"/>
                </a:solidFill>
              </a:rPr>
              <a:t>The more words a student acquires, the better chance they will have success in reading, writing and spelling.</a:t>
            </a:r>
          </a:p>
          <a:p>
            <a:pPr defTabSz="914400">
              <a:lnSpc>
                <a:spcPct val="90000"/>
              </a:lnSpc>
              <a:spcAft>
                <a:spcPts val="600"/>
              </a:spcAft>
              <a:buClr>
                <a:schemeClr val="accent2"/>
              </a:buClr>
            </a:pPr>
            <a:endParaRPr lang="en-US" sz="900">
              <a:solidFill>
                <a:srgbClr val="FFFFFF"/>
              </a:solidFill>
            </a:endParaRPr>
          </a:p>
          <a:p>
            <a:pPr defTabSz="914400">
              <a:lnSpc>
                <a:spcPct val="90000"/>
              </a:lnSpc>
              <a:spcAft>
                <a:spcPts val="600"/>
              </a:spcAft>
              <a:buClr>
                <a:schemeClr val="accent2"/>
              </a:buClr>
            </a:pPr>
            <a:r>
              <a:rPr lang="en-US" sz="900" b="1">
                <a:solidFill>
                  <a:srgbClr val="FFFFFF"/>
                </a:solidFill>
              </a:rPr>
              <a:t>    Comprehension</a:t>
            </a:r>
          </a:p>
          <a:p>
            <a:pPr defTabSz="914400">
              <a:lnSpc>
                <a:spcPct val="90000"/>
              </a:lnSpc>
              <a:spcAft>
                <a:spcPts val="600"/>
              </a:spcAft>
              <a:buClr>
                <a:schemeClr val="accent2"/>
              </a:buClr>
            </a:pPr>
            <a:r>
              <a:rPr lang="en-US" sz="900" b="1">
                <a:solidFill>
                  <a:srgbClr val="FFFFFF"/>
                </a:solidFill>
              </a:rPr>
              <a:t>Comprehension is the complex process of constructing meaning from texts.  Most students need instruction in comprehension strategies.</a:t>
            </a:r>
          </a:p>
        </p:txBody>
      </p:sp>
      <p:cxnSp>
        <p:nvCxnSpPr>
          <p:cNvPr id="16" name="Straight Connector 15">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71215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6022BCEC-1F11-44CA-B4C1-CDE716EDF8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4A8E25-EF4E-BC87-6331-F268C1ABB93F}"/>
              </a:ext>
            </a:extLst>
          </p:cNvPr>
          <p:cNvSpPr>
            <a:spLocks noGrp="1"/>
          </p:cNvSpPr>
          <p:nvPr>
            <p:ph type="title"/>
          </p:nvPr>
        </p:nvSpPr>
        <p:spPr>
          <a:xfrm>
            <a:off x="4463796" y="585216"/>
            <a:ext cx="4305554" cy="1094036"/>
          </a:xfrm>
        </p:spPr>
        <p:txBody>
          <a:bodyPr vert="horz" lIns="91440" tIns="45720" rIns="91440" bIns="45720" rtlCol="0" anchor="ctr">
            <a:normAutofit/>
          </a:bodyPr>
          <a:lstStyle/>
          <a:p>
            <a:r>
              <a:rPr lang="en-US" sz="5000"/>
              <a:t>HMH Into Reading</a:t>
            </a:r>
          </a:p>
        </p:txBody>
      </p:sp>
      <p:pic>
        <p:nvPicPr>
          <p:cNvPr id="4" name="Picture 4" descr="A cartoon character reading a book&#10;&#10;Description automatically generated">
            <a:extLst>
              <a:ext uri="{FF2B5EF4-FFF2-40B4-BE49-F238E27FC236}">
                <a16:creationId xmlns:a16="http://schemas.microsoft.com/office/drawing/2014/main" id="{50ACAB67-CA78-68D5-52A0-F8A8928653F0}"/>
              </a:ext>
            </a:extLst>
          </p:cNvPr>
          <p:cNvPicPr>
            <a:picLocks noChangeAspect="1"/>
          </p:cNvPicPr>
          <p:nvPr/>
        </p:nvPicPr>
        <p:blipFill rotWithShape="1">
          <a:blip r:embed="rId2"/>
          <a:srcRect l="4970" r="4532" b="3"/>
          <a:stretch/>
        </p:blipFill>
        <p:spPr>
          <a:xfrm>
            <a:off x="363474" y="484632"/>
            <a:ext cx="2436390" cy="3511948"/>
          </a:xfrm>
          <a:prstGeom prst="rect">
            <a:avLst/>
          </a:prstGeom>
        </p:spPr>
      </p:pic>
      <p:sp>
        <p:nvSpPr>
          <p:cNvPr id="29" name="Rectangle 28">
            <a:extLst>
              <a:ext uri="{FF2B5EF4-FFF2-40B4-BE49-F238E27FC236}">
                <a16:creationId xmlns:a16="http://schemas.microsoft.com/office/drawing/2014/main" id="{BB1C158C-30D3-4707-A1A1-25B60426A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84632"/>
            <a:ext cx="812020" cy="3511948"/>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FD6BCBE-3458-431E-BEAF-F868B24D26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672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2F344F8-54A3-4B5F-A32F-F46CEFB34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331" y="4150596"/>
            <a:ext cx="778918" cy="223180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urple box with a flag and a baseball field&#10;&#10;Description automatically generated">
            <a:extLst>
              <a:ext uri="{FF2B5EF4-FFF2-40B4-BE49-F238E27FC236}">
                <a16:creationId xmlns:a16="http://schemas.microsoft.com/office/drawing/2014/main" id="{564596E8-B5DF-4EA3-D49C-870A2851D6A1}"/>
              </a:ext>
            </a:extLst>
          </p:cNvPr>
          <p:cNvPicPr>
            <a:picLocks noChangeAspect="1"/>
          </p:cNvPicPr>
          <p:nvPr/>
        </p:nvPicPr>
        <p:blipFill rotWithShape="1">
          <a:blip r:embed="rId3"/>
          <a:srcRect t="900" r="7" b="6143"/>
          <a:stretch/>
        </p:blipFill>
        <p:spPr>
          <a:xfrm>
            <a:off x="1266693" y="4150596"/>
            <a:ext cx="2468635" cy="2231808"/>
          </a:xfrm>
          <a:prstGeom prst="rect">
            <a:avLst/>
          </a:prstGeom>
        </p:spPr>
      </p:pic>
      <p:sp>
        <p:nvSpPr>
          <p:cNvPr id="5" name="TextBox 4">
            <a:extLst>
              <a:ext uri="{FF2B5EF4-FFF2-40B4-BE49-F238E27FC236}">
                <a16:creationId xmlns:a16="http://schemas.microsoft.com/office/drawing/2014/main" id="{28693DDE-8813-B93C-2F89-3DE12D43C95B}"/>
              </a:ext>
            </a:extLst>
          </p:cNvPr>
          <p:cNvSpPr txBox="1"/>
          <p:nvPr/>
        </p:nvSpPr>
        <p:spPr>
          <a:xfrm>
            <a:off x="3892297" y="3078725"/>
            <a:ext cx="4877053" cy="3027845"/>
          </a:xfrm>
          <a:prstGeom prst="rect">
            <a:avLst/>
          </a:prstGeom>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400">
              <a:lnSpc>
                <a:spcPct val="90000"/>
              </a:lnSpc>
              <a:spcBef>
                <a:spcPct val="0"/>
              </a:spcBef>
              <a:buClr>
                <a:schemeClr val="accent2"/>
              </a:buClr>
            </a:pPr>
            <a:r>
              <a:rPr lang="en-US" sz="1200" b="1" u="sng" cap="all" dirty="0">
                <a:latin typeface="AbcTeacher"/>
              </a:rPr>
              <a:t>HMH/LANGUAGE ARTS:</a:t>
            </a:r>
            <a:endParaRPr lang="en-US" sz="1200" b="1" u="sng">
              <a:latin typeface="AbcTeacher"/>
            </a:endParaRPr>
          </a:p>
          <a:p>
            <a:pPr algn="ctr" defTabSz="914400">
              <a:lnSpc>
                <a:spcPct val="90000"/>
              </a:lnSpc>
              <a:spcBef>
                <a:spcPct val="0"/>
              </a:spcBef>
              <a:buClr>
                <a:schemeClr val="accent2"/>
              </a:buClr>
            </a:pPr>
            <a:r>
              <a:rPr lang="en-US" sz="1200" b="1" u="sng" cap="all" dirty="0">
                <a:latin typeface="AbcTeacher"/>
              </a:rPr>
              <a:t>A BALANCED READING PROGRAM</a:t>
            </a:r>
          </a:p>
          <a:p>
            <a:pPr algn="ctr" defTabSz="914400">
              <a:lnSpc>
                <a:spcPct val="90000"/>
              </a:lnSpc>
              <a:spcBef>
                <a:spcPct val="0"/>
              </a:spcBef>
            </a:pPr>
            <a:endParaRPr lang="en-US" sz="1200" b="1" cap="all" dirty="0">
              <a:latin typeface="AbcTeacher"/>
            </a:endParaRPr>
          </a:p>
          <a:p>
            <a:pPr defTabSz="914400">
              <a:lnSpc>
                <a:spcPct val="90000"/>
              </a:lnSpc>
              <a:spcAft>
                <a:spcPts val="600"/>
              </a:spcAft>
              <a:buClr>
                <a:schemeClr val="accent2"/>
              </a:buClr>
            </a:pPr>
            <a:r>
              <a:rPr lang="en-US" sz="1200" b="1" u="sng" dirty="0">
                <a:latin typeface="AbcTeacher"/>
              </a:rPr>
              <a:t>Phonemic Awareness</a:t>
            </a:r>
            <a:endParaRPr lang="en-US" sz="1200" u="sng">
              <a:latin typeface="AbcTeacher"/>
            </a:endParaRPr>
          </a:p>
          <a:p>
            <a:pPr defTabSz="914400">
              <a:lnSpc>
                <a:spcPct val="90000"/>
              </a:lnSpc>
              <a:spcAft>
                <a:spcPts val="600"/>
              </a:spcAft>
              <a:buClr>
                <a:schemeClr val="accent2"/>
              </a:buClr>
            </a:pPr>
            <a:r>
              <a:rPr lang="en-US" sz="1200" dirty="0">
                <a:latin typeface="AbcTeacher"/>
              </a:rPr>
              <a:t>Phonemic awareness is the understanding that spoken words are made of individual sounds (syllables, rimes, onsets, and larger units of sound).</a:t>
            </a:r>
            <a:endParaRPr lang="en-US" sz="1200">
              <a:latin typeface="AbcTeacher"/>
            </a:endParaRPr>
          </a:p>
          <a:p>
            <a:pPr defTabSz="914400">
              <a:lnSpc>
                <a:spcPct val="90000"/>
              </a:lnSpc>
              <a:spcAft>
                <a:spcPts val="600"/>
              </a:spcAft>
              <a:buClr>
                <a:schemeClr val="accent2"/>
              </a:buClr>
            </a:pPr>
            <a:r>
              <a:rPr lang="en-US" sz="1200" b="1" dirty="0">
                <a:latin typeface="AbcTeacher"/>
              </a:rPr>
              <a:t> </a:t>
            </a:r>
            <a:r>
              <a:rPr lang="en-US" sz="1200" b="1" u="sng" dirty="0">
                <a:latin typeface="AbcTeacher"/>
              </a:rPr>
              <a:t>Phonics</a:t>
            </a:r>
            <a:endParaRPr lang="en-US" sz="1200" u="sng">
              <a:latin typeface="AbcTeacher"/>
            </a:endParaRPr>
          </a:p>
          <a:p>
            <a:pPr defTabSz="914400">
              <a:lnSpc>
                <a:spcPct val="90000"/>
              </a:lnSpc>
              <a:spcAft>
                <a:spcPts val="600"/>
              </a:spcAft>
              <a:buClr>
                <a:schemeClr val="accent2"/>
              </a:buClr>
            </a:pPr>
            <a:r>
              <a:rPr lang="en-US" sz="1200" dirty="0">
                <a:latin typeface="AbcTeacher"/>
              </a:rPr>
              <a:t>Decoding is the process of translating written words into speech (word blending, word building).</a:t>
            </a:r>
            <a:endParaRPr lang="en-US" sz="1200">
              <a:latin typeface="AbcTeacher"/>
            </a:endParaRPr>
          </a:p>
          <a:p>
            <a:pPr defTabSz="914400">
              <a:lnSpc>
                <a:spcPct val="90000"/>
              </a:lnSpc>
              <a:spcAft>
                <a:spcPts val="600"/>
              </a:spcAft>
              <a:buClr>
                <a:schemeClr val="accent2"/>
              </a:buClr>
            </a:pPr>
            <a:r>
              <a:rPr lang="en-US" sz="1200" b="1" dirty="0">
                <a:latin typeface="AbcTeacher"/>
              </a:rPr>
              <a:t>  </a:t>
            </a:r>
            <a:r>
              <a:rPr lang="en-US" sz="1200" b="1" u="sng" dirty="0">
                <a:latin typeface="AbcTeacher"/>
              </a:rPr>
              <a:t>Fluency</a:t>
            </a:r>
            <a:endParaRPr lang="en-US" sz="1200" u="sng">
              <a:latin typeface="AbcTeacher"/>
            </a:endParaRPr>
          </a:p>
          <a:p>
            <a:pPr defTabSz="914400">
              <a:lnSpc>
                <a:spcPct val="90000"/>
              </a:lnSpc>
              <a:spcAft>
                <a:spcPts val="600"/>
              </a:spcAft>
              <a:buClr>
                <a:schemeClr val="accent2"/>
              </a:buClr>
            </a:pPr>
            <a:r>
              <a:rPr lang="en-US" sz="1200" dirty="0">
                <a:latin typeface="AbcTeacher"/>
              </a:rPr>
              <a:t>Fluency is reading with speed accuracy and expression at an appropriate rate.  When reading is oral, it reflects a speech like pace.</a:t>
            </a:r>
            <a:endParaRPr lang="en-US" sz="1200">
              <a:latin typeface="AbcTeacher"/>
            </a:endParaRPr>
          </a:p>
          <a:p>
            <a:pPr defTabSz="914400">
              <a:lnSpc>
                <a:spcPct val="90000"/>
              </a:lnSpc>
              <a:spcAft>
                <a:spcPts val="600"/>
              </a:spcAft>
              <a:buClr>
                <a:schemeClr val="accent2"/>
              </a:buClr>
            </a:pPr>
            <a:r>
              <a:rPr lang="en-US" sz="1200" b="1" dirty="0">
                <a:latin typeface="AbcTeacher"/>
              </a:rPr>
              <a:t>  </a:t>
            </a:r>
            <a:r>
              <a:rPr lang="en-US" sz="1200" b="1" u="sng" dirty="0">
                <a:latin typeface="AbcTeacher"/>
              </a:rPr>
              <a:t>Vocabulary</a:t>
            </a:r>
            <a:endParaRPr lang="en-US" sz="1200" u="sng">
              <a:latin typeface="AbcTeacher"/>
            </a:endParaRPr>
          </a:p>
          <a:p>
            <a:pPr defTabSz="914400">
              <a:lnSpc>
                <a:spcPct val="90000"/>
              </a:lnSpc>
              <a:spcAft>
                <a:spcPts val="600"/>
              </a:spcAft>
              <a:buClr>
                <a:schemeClr val="accent2"/>
              </a:buClr>
            </a:pPr>
            <a:r>
              <a:rPr lang="en-US" sz="1200" dirty="0">
                <a:latin typeface="AbcTeacher"/>
              </a:rPr>
              <a:t>The more words a student acquires, the better chance they will have success in reading, writing and spelling</a:t>
            </a:r>
            <a:r>
              <a:rPr lang="en-US" sz="1200" b="1" dirty="0">
                <a:latin typeface="AbcTeacher"/>
              </a:rPr>
              <a:t>.</a:t>
            </a:r>
            <a:endParaRPr lang="en-US" sz="1200">
              <a:latin typeface="AbcTeacher"/>
            </a:endParaRPr>
          </a:p>
          <a:p>
            <a:pPr defTabSz="914400">
              <a:lnSpc>
                <a:spcPct val="90000"/>
              </a:lnSpc>
              <a:spcAft>
                <a:spcPts val="600"/>
              </a:spcAft>
              <a:buClr>
                <a:schemeClr val="accent2"/>
              </a:buClr>
            </a:pPr>
            <a:r>
              <a:rPr lang="en-US" sz="1200" b="1" u="sng" dirty="0">
                <a:latin typeface="AbcTeacher"/>
              </a:rPr>
              <a:t> Comprehension</a:t>
            </a:r>
            <a:endParaRPr lang="en-US" sz="1200" u="sng">
              <a:latin typeface="AbcTeacher"/>
            </a:endParaRPr>
          </a:p>
          <a:p>
            <a:pPr defTabSz="914400">
              <a:lnSpc>
                <a:spcPct val="90000"/>
              </a:lnSpc>
              <a:spcAft>
                <a:spcPts val="600"/>
              </a:spcAft>
              <a:buClr>
                <a:schemeClr val="accent2"/>
              </a:buClr>
            </a:pPr>
            <a:r>
              <a:rPr lang="en-US" sz="1200" dirty="0">
                <a:latin typeface="AbcTeacher"/>
              </a:rPr>
              <a:t>Comprehension is the complex process of constructing meaning from texts.  Most students need instruction in comprehension strategies.</a:t>
            </a:r>
            <a:endParaRPr lang="en-US" sz="1200">
              <a:latin typeface="AbcTeacher"/>
            </a:endParaRPr>
          </a:p>
          <a:p>
            <a:pPr defTabSz="914400">
              <a:lnSpc>
                <a:spcPct val="90000"/>
              </a:lnSpc>
              <a:buClr>
                <a:schemeClr val="accent2"/>
              </a:buClr>
            </a:pPr>
            <a:endParaRPr lang="en-US" sz="900"/>
          </a:p>
        </p:txBody>
      </p:sp>
      <p:sp>
        <p:nvSpPr>
          <p:cNvPr id="6" name="TextBox 5">
            <a:extLst>
              <a:ext uri="{FF2B5EF4-FFF2-40B4-BE49-F238E27FC236}">
                <a16:creationId xmlns:a16="http://schemas.microsoft.com/office/drawing/2014/main" id="{58922D64-2408-36B6-B913-F6FEDE9815D4}"/>
              </a:ext>
            </a:extLst>
          </p:cNvPr>
          <p:cNvSpPr txBox="1"/>
          <p:nvPr/>
        </p:nvSpPr>
        <p:spPr>
          <a:xfrm>
            <a:off x="4267814" y="1364225"/>
            <a:ext cx="5023668" cy="16773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u="sng" dirty="0">
                <a:latin typeface="AbcTeacher"/>
                <a:cs typeface="Times New Roman"/>
              </a:rPr>
              <a:t>Fluency Folder:</a:t>
            </a:r>
            <a:endParaRPr lang="en-US" sz="1500" b="1" u="sng">
              <a:latin typeface="AbcTeacher"/>
            </a:endParaRPr>
          </a:p>
          <a:p>
            <a:r>
              <a:rPr lang="en-US" sz="1400" dirty="0">
                <a:latin typeface="AbcTeacher"/>
                <a:cs typeface="Times New Roman"/>
              </a:rPr>
              <a:t>The Fluency Folder allows students a weekly opportunity to practice oral reading fluency at their designated level with a parent. Students will receive their Fluency Folders on Monday along with a passage to read. Directions are given inside the folder. Fluency Folders are due back on Friday</a:t>
            </a:r>
            <a:endParaRPr lang="en-US" sz="1400">
              <a:latin typeface="AbcTeacher"/>
            </a:endParaRPr>
          </a:p>
          <a:p>
            <a:pPr algn="l"/>
            <a:endParaRPr lang="en-US" dirty="0"/>
          </a:p>
        </p:txBody>
      </p:sp>
    </p:spTree>
    <p:extLst>
      <p:ext uri="{BB962C8B-B14F-4D97-AF65-F5344CB8AC3E}">
        <p14:creationId xmlns:p14="http://schemas.microsoft.com/office/powerpoint/2010/main" val="2328298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77062">
            <a:off x="217213" y="289202"/>
            <a:ext cx="2647950" cy="1733550"/>
          </a:xfrm>
          <a:prstGeom prst="rect">
            <a:avLst/>
          </a:prstGeom>
        </p:spPr>
      </p:pic>
      <p:sp>
        <p:nvSpPr>
          <p:cNvPr id="28673" name="Rectangle 1"/>
          <p:cNvSpPr>
            <a:spLocks noChangeArrowheads="1"/>
          </p:cNvSpPr>
          <p:nvPr/>
        </p:nvSpPr>
        <p:spPr bwMode="auto">
          <a:xfrm>
            <a:off x="3352800" y="494257"/>
            <a:ext cx="4267200" cy="1323439"/>
          </a:xfrm>
          <a:prstGeom prst="rect">
            <a:avLst/>
          </a:prstGeom>
          <a:noFill/>
          <a:ln w="9525">
            <a:noFill/>
            <a:miter lim="800000"/>
            <a:headEnd/>
            <a:tailEnd/>
          </a:ln>
        </p:spPr>
        <p:txBody>
          <a:bodyPr wrap="square" anchor="ctr">
            <a:spAutoFit/>
          </a:bodyPr>
          <a:lstStyle/>
          <a:p>
            <a:pPr algn="ctr"/>
            <a:r>
              <a:rPr lang="en-US" sz="8000" b="1" dirty="0">
                <a:solidFill>
                  <a:srgbClr val="FF66FF"/>
                </a:solidFill>
                <a:latin typeface="Dj Bowtie"/>
                <a:cs typeface="Times New Roman" pitchFamily="18" charset="0"/>
              </a:rPr>
              <a:t>GoMath</a:t>
            </a:r>
            <a:r>
              <a:rPr lang="en-US" sz="2400" b="1" dirty="0">
                <a:solidFill>
                  <a:srgbClr val="FF66FF"/>
                </a:solidFill>
                <a:latin typeface="Dj Bowtie"/>
                <a:cs typeface="Times New Roman" pitchFamily="18" charset="0"/>
              </a:rPr>
              <a:t> </a:t>
            </a:r>
          </a:p>
        </p:txBody>
      </p:sp>
      <p:graphicFrame>
        <p:nvGraphicFramePr>
          <p:cNvPr id="28676" name="TextBox 25">
            <a:extLst>
              <a:ext uri="{FF2B5EF4-FFF2-40B4-BE49-F238E27FC236}">
                <a16:creationId xmlns:a16="http://schemas.microsoft.com/office/drawing/2014/main" id="{FA88F889-39BF-427C-BA64-30C752327B40}"/>
              </a:ext>
            </a:extLst>
          </p:cNvPr>
          <p:cNvGraphicFramePr/>
          <p:nvPr/>
        </p:nvGraphicFramePr>
        <p:xfrm>
          <a:off x="381000" y="2884550"/>
          <a:ext cx="8305800" cy="3262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8DB4FF-B599-4BB6-81E0-2DB16E4AB4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D82330-89A9-4D3C-A0E2-979E75B02AAE}"/>
              </a:ext>
            </a:extLst>
          </p:cNvPr>
          <p:cNvSpPr txBox="1"/>
          <p:nvPr/>
        </p:nvSpPr>
        <p:spPr>
          <a:xfrm>
            <a:off x="606096" y="270000"/>
            <a:ext cx="4982113" cy="6444360"/>
          </a:xfrm>
          <a:prstGeom prst="rect">
            <a:avLst/>
          </a:prstGeom>
        </p:spPr>
        <p:txBody>
          <a:bodyPr rot="0" spcFirstLastPara="0" vertOverflow="overflow" horzOverflow="overflow" vert="horz" lIns="45720" tIns="45720" rIns="45720" bIns="45720" numCol="1" spcCol="0" rtlCol="0" fromWordArt="0" anchorCtr="0" forceAA="0" compatLnSpc="1">
            <a:prstTxWarp prst="textNoShape">
              <a:avLst/>
            </a:prstTxWarp>
            <a:normAutofit fontScale="92500" lnSpcReduction="10000"/>
          </a:bodyPr>
          <a:lstStyle/>
          <a:p>
            <a:pPr defTabSz="914400">
              <a:lnSpc>
                <a:spcPct val="90000"/>
              </a:lnSpc>
              <a:spcAft>
                <a:spcPts val="600"/>
              </a:spcAft>
              <a:buClr>
                <a:schemeClr val="accent2"/>
              </a:buClr>
            </a:pPr>
            <a:r>
              <a:rPr lang="en-US" sz="1600" b="1" u="sng" dirty="0"/>
              <a:t>Numbers and Operations-Addition and Subtraction</a:t>
            </a:r>
          </a:p>
          <a:p>
            <a:pPr defTabSz="914400">
              <a:lnSpc>
                <a:spcPct val="90000"/>
              </a:lnSpc>
              <a:spcAft>
                <a:spcPts val="600"/>
              </a:spcAft>
              <a:buClr>
                <a:schemeClr val="accent2"/>
              </a:buClr>
            </a:pPr>
            <a:r>
              <a:rPr lang="en-US" sz="1600" dirty="0"/>
              <a:t>Add and subtract whole numbers to four digits.</a:t>
            </a:r>
          </a:p>
          <a:p>
            <a:pPr defTabSz="914400">
              <a:lnSpc>
                <a:spcPct val="90000"/>
              </a:lnSpc>
              <a:spcAft>
                <a:spcPts val="600"/>
              </a:spcAft>
              <a:buClr>
                <a:schemeClr val="accent2"/>
              </a:buClr>
            </a:pPr>
            <a:r>
              <a:rPr lang="en-US" sz="1600" dirty="0"/>
              <a:t>Create and solve word problems based on addition, subtraction, multiplication, and division.</a:t>
            </a:r>
          </a:p>
          <a:p>
            <a:pPr defTabSz="914400">
              <a:lnSpc>
                <a:spcPct val="90000"/>
              </a:lnSpc>
              <a:spcAft>
                <a:spcPts val="600"/>
              </a:spcAft>
              <a:buClr>
                <a:schemeClr val="accent2"/>
              </a:buClr>
            </a:pPr>
            <a:r>
              <a:rPr lang="en-US" sz="1600" dirty="0"/>
              <a:t>Addition &amp; Subtraction ONLY</a:t>
            </a:r>
          </a:p>
          <a:p>
            <a:pPr defTabSz="914400">
              <a:lnSpc>
                <a:spcPct val="90000"/>
              </a:lnSpc>
              <a:spcAft>
                <a:spcPts val="600"/>
              </a:spcAft>
              <a:buClr>
                <a:schemeClr val="accent2"/>
              </a:buClr>
            </a:pPr>
            <a:endParaRPr lang="en-US" sz="1600" dirty="0"/>
          </a:p>
          <a:p>
            <a:pPr defTabSz="914400">
              <a:lnSpc>
                <a:spcPct val="90000"/>
              </a:lnSpc>
              <a:spcAft>
                <a:spcPts val="600"/>
              </a:spcAft>
              <a:buClr>
                <a:schemeClr val="accent2"/>
              </a:buClr>
            </a:pPr>
            <a:r>
              <a:rPr lang="en-US" sz="1600" b="1" u="sng" dirty="0"/>
              <a:t>Numbers and Operations-Multiplication and Division</a:t>
            </a:r>
          </a:p>
          <a:p>
            <a:pPr defTabSz="914400">
              <a:lnSpc>
                <a:spcPct val="90000"/>
              </a:lnSpc>
              <a:spcAft>
                <a:spcPts val="600"/>
              </a:spcAft>
              <a:buClr>
                <a:schemeClr val="accent2"/>
              </a:buClr>
            </a:pPr>
            <a:r>
              <a:rPr lang="en-US" sz="1600" dirty="0"/>
              <a:t>Apply commutative, identity, and zero properties to multiplication and apply the identity property to division.</a:t>
            </a:r>
          </a:p>
          <a:p>
            <a:pPr defTabSz="914400">
              <a:lnSpc>
                <a:spcPct val="90000"/>
              </a:lnSpc>
              <a:spcAft>
                <a:spcPts val="600"/>
              </a:spcAft>
              <a:buClr>
                <a:schemeClr val="accent2"/>
              </a:buClr>
            </a:pPr>
            <a:r>
              <a:rPr lang="en-US" sz="1600" dirty="0"/>
              <a:t>Demonstrate the concept of multiplication and division using multiple models (number line, repeated addition, array, </a:t>
            </a:r>
            <a:r>
              <a:rPr lang="en-US" sz="1600" dirty="0" err="1"/>
              <a:t>etc</a:t>
            </a:r>
            <a:r>
              <a:rPr lang="en-US" sz="1600" dirty="0"/>
              <a:t>)</a:t>
            </a:r>
          </a:p>
          <a:p>
            <a:pPr defTabSz="914400">
              <a:lnSpc>
                <a:spcPct val="90000"/>
              </a:lnSpc>
              <a:spcAft>
                <a:spcPts val="600"/>
              </a:spcAft>
              <a:buClr>
                <a:schemeClr val="accent2"/>
              </a:buClr>
            </a:pPr>
            <a:r>
              <a:rPr lang="en-US" sz="1600" dirty="0"/>
              <a:t>Demonstrate fluency of multiplication and division facts through 10.</a:t>
            </a:r>
          </a:p>
          <a:p>
            <a:pPr defTabSz="914400">
              <a:lnSpc>
                <a:spcPct val="90000"/>
              </a:lnSpc>
              <a:spcAft>
                <a:spcPts val="600"/>
              </a:spcAft>
              <a:buClr>
                <a:schemeClr val="accent2"/>
              </a:buClr>
            </a:pPr>
            <a:r>
              <a:rPr lang="en-US" sz="1600" dirty="0"/>
              <a:t>Represent all possibilities for a variety of counting problems using arrays, charts, tree diagrams, and systematic lists; draw conclusions from these representations</a:t>
            </a:r>
          </a:p>
          <a:p>
            <a:pPr defTabSz="914400">
              <a:lnSpc>
                <a:spcPct val="90000"/>
              </a:lnSpc>
              <a:spcAft>
                <a:spcPts val="600"/>
              </a:spcAft>
              <a:buClr>
                <a:schemeClr val="accent2"/>
              </a:buClr>
            </a:pPr>
            <a:r>
              <a:rPr lang="en-US" sz="1600" dirty="0"/>
              <a:t> Create and solve word problems based on addition, subtraction, multiplication, and division.</a:t>
            </a:r>
          </a:p>
          <a:p>
            <a:pPr defTabSz="914400">
              <a:lnSpc>
                <a:spcPct val="90000"/>
              </a:lnSpc>
              <a:spcAft>
                <a:spcPts val="600"/>
              </a:spcAft>
              <a:buClr>
                <a:schemeClr val="accent2"/>
              </a:buClr>
            </a:pPr>
            <a:r>
              <a:rPr lang="en-US" sz="1600" dirty="0"/>
              <a:t>Solve a variety of problems based on the multiplication principle of counting.</a:t>
            </a:r>
          </a:p>
          <a:p>
            <a:pPr defTabSz="914400">
              <a:lnSpc>
                <a:spcPct val="90000"/>
              </a:lnSpc>
              <a:spcAft>
                <a:spcPts val="600"/>
              </a:spcAft>
              <a:buClr>
                <a:schemeClr val="accent2"/>
              </a:buClr>
            </a:pPr>
            <a:endParaRPr lang="en-US" sz="1600" dirty="0"/>
          </a:p>
          <a:p>
            <a:pPr defTabSz="914400">
              <a:lnSpc>
                <a:spcPct val="90000"/>
              </a:lnSpc>
              <a:spcAft>
                <a:spcPts val="600"/>
              </a:spcAft>
              <a:buClr>
                <a:schemeClr val="accent2"/>
              </a:buClr>
            </a:pPr>
            <a:r>
              <a:rPr lang="en-US" sz="1600" b="1" u="sng" dirty="0"/>
              <a:t>Number and Operations-Fractions</a:t>
            </a:r>
          </a:p>
          <a:p>
            <a:pPr defTabSz="914400">
              <a:lnSpc>
                <a:spcPct val="90000"/>
              </a:lnSpc>
              <a:spcAft>
                <a:spcPts val="600"/>
              </a:spcAft>
              <a:buClr>
                <a:schemeClr val="accent2"/>
              </a:buClr>
            </a:pPr>
            <a:r>
              <a:rPr lang="en-US" sz="1600" dirty="0"/>
              <a:t>Compare and order benchmark fractions. </a:t>
            </a:r>
          </a:p>
          <a:p>
            <a:pPr defTabSz="914400">
              <a:lnSpc>
                <a:spcPct val="90000"/>
              </a:lnSpc>
              <a:spcAft>
                <a:spcPts val="600"/>
              </a:spcAft>
              <a:buClr>
                <a:schemeClr val="accent2"/>
              </a:buClr>
            </a:pPr>
            <a:r>
              <a:rPr lang="en-US" sz="1600" dirty="0"/>
              <a:t>Express benchmark fractions as fair sharing, parts of a whole, or parts of a set</a:t>
            </a:r>
          </a:p>
          <a:p>
            <a:pPr defTabSz="914400">
              <a:lnSpc>
                <a:spcPct val="90000"/>
              </a:lnSpc>
              <a:spcAft>
                <a:spcPts val="600"/>
              </a:spcAft>
              <a:buClr>
                <a:schemeClr val="accent2"/>
              </a:buClr>
            </a:pPr>
            <a:r>
              <a:rPr lang="en-US" sz="1600" dirty="0"/>
              <a:t>Fractions on a number line</a:t>
            </a:r>
          </a:p>
          <a:p>
            <a:pPr defTabSz="914400">
              <a:lnSpc>
                <a:spcPct val="90000"/>
              </a:lnSpc>
              <a:spcAft>
                <a:spcPts val="600"/>
              </a:spcAft>
              <a:buClr>
                <a:schemeClr val="accent2"/>
              </a:buClr>
            </a:pPr>
            <a:r>
              <a:rPr lang="en-US" sz="1600" dirty="0"/>
              <a:t>Fraction equivalence</a:t>
            </a:r>
          </a:p>
        </p:txBody>
      </p:sp>
      <p:pic>
        <p:nvPicPr>
          <p:cNvPr id="4" name="Picture 3" descr="Toy plastic numbers">
            <a:extLst>
              <a:ext uri="{FF2B5EF4-FFF2-40B4-BE49-F238E27FC236}">
                <a16:creationId xmlns:a16="http://schemas.microsoft.com/office/drawing/2014/main" id="{0BD13B7B-3F05-465C-8A88-1AC5BC4A75EC}"/>
              </a:ext>
            </a:extLst>
          </p:cNvPr>
          <p:cNvPicPr>
            <a:picLocks noChangeAspect="1"/>
          </p:cNvPicPr>
          <p:nvPr/>
        </p:nvPicPr>
        <p:blipFill rotWithShape="1">
          <a:blip r:embed="rId2"/>
          <a:srcRect l="30033" r="36147" b="-3"/>
          <a:stretch/>
        </p:blipFill>
        <p:spPr>
          <a:xfrm>
            <a:off x="5664199" y="10"/>
            <a:ext cx="3479800" cy="6857990"/>
          </a:xfrm>
          <a:prstGeom prst="rect">
            <a:avLst/>
          </a:prstGeom>
        </p:spPr>
      </p:pic>
    </p:spTree>
    <p:extLst>
      <p:ext uri="{BB962C8B-B14F-4D97-AF65-F5344CB8AC3E}">
        <p14:creationId xmlns:p14="http://schemas.microsoft.com/office/powerpoint/2010/main" val="240684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58DB4FF-B599-4BB6-81E0-2DB16E4AB4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D31A806-D158-44BC-BA66-743C55810E23}"/>
              </a:ext>
            </a:extLst>
          </p:cNvPr>
          <p:cNvSpPr txBox="1"/>
          <p:nvPr/>
        </p:nvSpPr>
        <p:spPr>
          <a:xfrm>
            <a:off x="606096" y="207000"/>
            <a:ext cx="4955113" cy="6480360"/>
          </a:xfrm>
          <a:prstGeom prst="rect">
            <a:avLst/>
          </a:prstGeom>
        </p:spPr>
        <p:txBody>
          <a:bodyPr rot="0" spcFirstLastPara="0" vertOverflow="overflow" horzOverflow="overflow" vert="horz" lIns="45720" tIns="45720" rIns="45720" bIns="45720" numCol="1" spcCol="0" rtlCol="0" fromWordArt="0" anchorCtr="0" forceAA="0" compatLnSpc="1">
            <a:prstTxWarp prst="textNoShape">
              <a:avLst/>
            </a:prstTxWarp>
            <a:normAutofit/>
          </a:bodyPr>
          <a:lstStyle/>
          <a:p>
            <a:pPr defTabSz="914400">
              <a:lnSpc>
                <a:spcPct val="90000"/>
              </a:lnSpc>
              <a:spcAft>
                <a:spcPts val="600"/>
              </a:spcAft>
              <a:buClr>
                <a:schemeClr val="accent2"/>
              </a:buClr>
            </a:pPr>
            <a:r>
              <a:rPr lang="en-US" sz="1600" b="1" u="sng" dirty="0"/>
              <a:t>Number Sense</a:t>
            </a:r>
          </a:p>
          <a:p>
            <a:pPr defTabSz="914400">
              <a:lnSpc>
                <a:spcPct val="90000"/>
              </a:lnSpc>
              <a:spcAft>
                <a:spcPts val="600"/>
              </a:spcAft>
              <a:buClr>
                <a:schemeClr val="accent2"/>
              </a:buClr>
            </a:pPr>
            <a:r>
              <a:rPr lang="en-US" sz="1600" dirty="0"/>
              <a:t> Express whole numbers through six digits using and connecting multiple representations.</a:t>
            </a:r>
          </a:p>
          <a:p>
            <a:pPr defTabSz="914400">
              <a:lnSpc>
                <a:spcPct val="90000"/>
              </a:lnSpc>
              <a:spcAft>
                <a:spcPts val="600"/>
              </a:spcAft>
              <a:buClr>
                <a:schemeClr val="accent2"/>
              </a:buClr>
            </a:pPr>
            <a:r>
              <a:rPr lang="en-US" sz="1600" dirty="0"/>
              <a:t>Compare and order whole numbers through six digits by applying the concept of place value.</a:t>
            </a:r>
          </a:p>
          <a:p>
            <a:pPr defTabSz="914400">
              <a:lnSpc>
                <a:spcPct val="90000"/>
              </a:lnSpc>
              <a:spcAft>
                <a:spcPts val="600"/>
              </a:spcAft>
              <a:buClr>
                <a:schemeClr val="accent2"/>
              </a:buClr>
            </a:pPr>
            <a:r>
              <a:rPr lang="en-US" sz="1600" dirty="0"/>
              <a:t>Count and represent money using coins and bills to $100.00.</a:t>
            </a:r>
          </a:p>
          <a:p>
            <a:pPr defTabSz="914400">
              <a:lnSpc>
                <a:spcPct val="90000"/>
              </a:lnSpc>
              <a:spcAft>
                <a:spcPts val="600"/>
              </a:spcAft>
              <a:buClr>
                <a:schemeClr val="accent2"/>
              </a:buClr>
            </a:pPr>
            <a:r>
              <a:rPr lang="en-US" sz="1600" dirty="0"/>
              <a:t>Sort whole numbers into sets and justify the sort.</a:t>
            </a:r>
          </a:p>
          <a:p>
            <a:pPr defTabSz="914400">
              <a:lnSpc>
                <a:spcPct val="90000"/>
              </a:lnSpc>
              <a:spcAft>
                <a:spcPts val="600"/>
              </a:spcAft>
              <a:buClr>
                <a:schemeClr val="accent2"/>
              </a:buClr>
            </a:pPr>
            <a:r>
              <a:rPr lang="en-US" sz="1600" dirty="0"/>
              <a:t>Make estimates appropriate to a given situation or computation with whole numbers</a:t>
            </a:r>
          </a:p>
          <a:p>
            <a:pPr defTabSz="914400">
              <a:lnSpc>
                <a:spcPct val="90000"/>
              </a:lnSpc>
              <a:spcAft>
                <a:spcPts val="600"/>
              </a:spcAft>
              <a:buClr>
                <a:schemeClr val="accent2"/>
              </a:buClr>
            </a:pPr>
            <a:endParaRPr lang="en-US" sz="1600" dirty="0"/>
          </a:p>
          <a:p>
            <a:pPr defTabSz="914400">
              <a:lnSpc>
                <a:spcPct val="90000"/>
              </a:lnSpc>
              <a:spcAft>
                <a:spcPts val="600"/>
              </a:spcAft>
              <a:buClr>
                <a:schemeClr val="accent2"/>
              </a:buClr>
            </a:pPr>
            <a:endParaRPr lang="en-US" sz="1600" dirty="0"/>
          </a:p>
          <a:p>
            <a:pPr defTabSz="914400">
              <a:lnSpc>
                <a:spcPct val="90000"/>
              </a:lnSpc>
              <a:spcAft>
                <a:spcPts val="600"/>
              </a:spcAft>
              <a:buClr>
                <a:schemeClr val="accent2"/>
              </a:buClr>
            </a:pPr>
            <a:r>
              <a:rPr lang="en-US" sz="1600" b="1" u="sng" dirty="0"/>
              <a:t>Patterns, Functions, and Relationships</a:t>
            </a:r>
          </a:p>
          <a:p>
            <a:pPr defTabSz="914400">
              <a:lnSpc>
                <a:spcPct val="90000"/>
              </a:lnSpc>
              <a:spcAft>
                <a:spcPts val="600"/>
              </a:spcAft>
              <a:buClr>
                <a:schemeClr val="accent2"/>
              </a:buClr>
            </a:pPr>
            <a:r>
              <a:rPr lang="en-US" sz="1600" dirty="0"/>
              <a:t>Recognize and describe a relationship between two quantities, given by a chart, table or graph, in which the quantities change proportionally, using words, </a:t>
            </a:r>
          </a:p>
          <a:p>
            <a:pPr defTabSz="914400">
              <a:lnSpc>
                <a:spcPct val="90000"/>
              </a:lnSpc>
              <a:spcAft>
                <a:spcPts val="600"/>
              </a:spcAft>
              <a:buClr>
                <a:schemeClr val="accent2"/>
              </a:buClr>
            </a:pPr>
            <a:r>
              <a:rPr lang="en-US" sz="1600" dirty="0"/>
              <a:t>pictures, or expressions.</a:t>
            </a:r>
          </a:p>
          <a:p>
            <a:pPr defTabSz="914400">
              <a:lnSpc>
                <a:spcPct val="90000"/>
              </a:lnSpc>
              <a:spcAft>
                <a:spcPts val="600"/>
              </a:spcAft>
              <a:buClr>
                <a:schemeClr val="accent2"/>
              </a:buClr>
            </a:pPr>
            <a:r>
              <a:rPr lang="en-US" sz="1600" dirty="0"/>
              <a:t>Explain the rule for a given numerical sequence and verify that the rule works.</a:t>
            </a:r>
          </a:p>
          <a:p>
            <a:pPr defTabSz="914400">
              <a:lnSpc>
                <a:spcPct val="90000"/>
              </a:lnSpc>
              <a:spcAft>
                <a:spcPts val="600"/>
              </a:spcAft>
              <a:buClr>
                <a:schemeClr val="accent2"/>
              </a:buClr>
            </a:pPr>
            <a:r>
              <a:rPr lang="en-US" sz="1600" dirty="0"/>
              <a:t>Use a symbol to represent an unknown quantity in a given context.</a:t>
            </a:r>
          </a:p>
          <a:p>
            <a:pPr defTabSz="914400">
              <a:lnSpc>
                <a:spcPct val="90000"/>
              </a:lnSpc>
              <a:spcAft>
                <a:spcPts val="600"/>
              </a:spcAft>
              <a:buClr>
                <a:schemeClr val="accent2"/>
              </a:buClr>
            </a:pPr>
            <a:r>
              <a:rPr lang="en-US" sz="1600" dirty="0"/>
              <a:t>Use a symbol to represent an unknown quantity in a given context</a:t>
            </a:r>
            <a:r>
              <a:rPr lang="en-US" sz="1600" b="1" dirty="0"/>
              <a:t>.</a:t>
            </a:r>
          </a:p>
        </p:txBody>
      </p:sp>
      <p:pic>
        <p:nvPicPr>
          <p:cNvPr id="17" name="Picture 16" descr="Toy plastic numbers">
            <a:extLst>
              <a:ext uri="{FF2B5EF4-FFF2-40B4-BE49-F238E27FC236}">
                <a16:creationId xmlns:a16="http://schemas.microsoft.com/office/drawing/2014/main" id="{F3C42730-8FD7-4EC1-BA98-8EDFD4FA12EA}"/>
              </a:ext>
            </a:extLst>
          </p:cNvPr>
          <p:cNvPicPr>
            <a:picLocks noChangeAspect="1"/>
          </p:cNvPicPr>
          <p:nvPr/>
        </p:nvPicPr>
        <p:blipFill rotWithShape="1">
          <a:blip r:embed="rId2"/>
          <a:srcRect l="32521" r="33658" b="-3"/>
          <a:stretch/>
        </p:blipFill>
        <p:spPr>
          <a:xfrm>
            <a:off x="5664199" y="10"/>
            <a:ext cx="3479800" cy="6857990"/>
          </a:xfrm>
          <a:prstGeom prst="rect">
            <a:avLst/>
          </a:prstGeom>
        </p:spPr>
      </p:pic>
    </p:spTree>
    <p:extLst>
      <p:ext uri="{BB962C8B-B14F-4D97-AF65-F5344CB8AC3E}">
        <p14:creationId xmlns:p14="http://schemas.microsoft.com/office/powerpoint/2010/main" val="235694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E59BA2FE-E701-4114-9EC5-DD82AC5A119C}"/>
              </a:ext>
            </a:extLst>
          </p:cNvPr>
          <p:cNvPicPr>
            <a:picLocks noChangeAspect="1"/>
          </p:cNvPicPr>
          <p:nvPr/>
        </p:nvPicPr>
        <p:blipFill>
          <a:blip r:embed="rId2"/>
          <a:stretch>
            <a:fillRect/>
          </a:stretch>
        </p:blipFill>
        <p:spPr>
          <a:xfrm>
            <a:off x="1765568" y="48333"/>
            <a:ext cx="5603861" cy="6950331"/>
          </a:xfrm>
          <a:prstGeom prst="rect">
            <a:avLst/>
          </a:prstGeom>
        </p:spPr>
      </p:pic>
    </p:spTree>
    <p:extLst>
      <p:ext uri="{BB962C8B-B14F-4D97-AF65-F5344CB8AC3E}">
        <p14:creationId xmlns:p14="http://schemas.microsoft.com/office/powerpoint/2010/main" val="1763067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0" name="Straight Connector 69">
            <a:extLst>
              <a:ext uri="{FF2B5EF4-FFF2-40B4-BE49-F238E27FC236}">
                <a16:creationId xmlns:a16="http://schemas.microsoft.com/office/drawing/2014/main" id="{F58DB4FF-B599-4BB6-81E0-2DB16E4AB4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190" r="-2" b="16793"/>
          <a:stretch/>
        </p:blipFill>
        <p:spPr>
          <a:xfrm>
            <a:off x="245660" y="321733"/>
            <a:ext cx="5293729" cy="4098392"/>
          </a:xfrm>
          <a:prstGeom prst="rect">
            <a:avLst/>
          </a:prstGeom>
        </p:spPr>
      </p:pic>
      <p:sp>
        <p:nvSpPr>
          <p:cNvPr id="74"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Rectangle 1"/>
          <p:cNvSpPr>
            <a:spLocks noChangeArrowheads="1"/>
          </p:cNvSpPr>
          <p:nvPr/>
        </p:nvSpPr>
        <p:spPr bwMode="auto">
          <a:xfrm>
            <a:off x="5751989" y="692725"/>
            <a:ext cx="3036554" cy="5365362"/>
          </a:xfrm>
          <a:prstGeom prst="rect">
            <a:avLst/>
          </a:prstGeom>
        </p:spPr>
        <p:txBody>
          <a:bodyPr vert="horz" lIns="45720" tIns="45720" rIns="45720" bIns="45720" rtlCol="0" anchor="ctr">
            <a:normAutofit/>
          </a:bodyPr>
          <a:lstStyle/>
          <a:p>
            <a:pPr defTabSz="914400">
              <a:lnSpc>
                <a:spcPct val="90000"/>
              </a:lnSpc>
              <a:spcAft>
                <a:spcPts val="600"/>
              </a:spcAft>
              <a:buClr>
                <a:schemeClr val="accent2"/>
              </a:buClr>
            </a:pPr>
            <a:endParaRPr lang="en-US" sz="1500" b="1">
              <a:solidFill>
                <a:srgbClr val="FFFFFF"/>
              </a:solidFill>
            </a:endParaRPr>
          </a:p>
          <a:p>
            <a:pPr defTabSz="914400">
              <a:lnSpc>
                <a:spcPct val="90000"/>
              </a:lnSpc>
              <a:spcAft>
                <a:spcPts val="600"/>
              </a:spcAft>
              <a:buClr>
                <a:schemeClr val="accent2"/>
              </a:buClr>
            </a:pPr>
            <a:r>
              <a:rPr lang="en-US" sz="1500" b="1" dirty="0">
                <a:solidFill>
                  <a:srgbClr val="FFFFFF"/>
                </a:solidFill>
              </a:rPr>
              <a:t>Math facts are an important part of number sense.  Many math concepts spiral and it is important for your child to have a solid understanding of their math facts.  We will be reviewing/learning addition and subtraction facts.  If your child does not know these facts automatically please practice them on a regular basis…the more they practice the better they will get.   During first quarter we will begin learning multiplication facts.  It will be important to practice and learn those facts automatically as well.</a:t>
            </a:r>
          </a:p>
          <a:p>
            <a:pPr defTabSz="914400">
              <a:lnSpc>
                <a:spcPct val="90000"/>
              </a:lnSpc>
              <a:spcAft>
                <a:spcPts val="600"/>
              </a:spcAft>
            </a:pPr>
            <a:endParaRPr lang="en-US" sz="1500" b="1" dirty="0">
              <a:solidFill>
                <a:srgbClr val="FFFFFF"/>
              </a:solidFill>
            </a:endParaRPr>
          </a:p>
          <a:p>
            <a:pPr algn="ctr" defTabSz="914400">
              <a:lnSpc>
                <a:spcPct val="90000"/>
              </a:lnSpc>
              <a:spcAft>
                <a:spcPts val="600"/>
              </a:spcAft>
              <a:buClr>
                <a:schemeClr val="accent2"/>
              </a:buClr>
            </a:pPr>
            <a:r>
              <a:rPr lang="en-US" b="1" dirty="0">
                <a:solidFill>
                  <a:srgbClr val="FFFFFF"/>
                </a:solidFill>
                <a:hlinkClick r:id="rId3"/>
              </a:rPr>
              <a:t>www.xtramath.org</a:t>
            </a:r>
            <a:r>
              <a:rPr lang="en-US" b="1" dirty="0">
                <a:solidFill>
                  <a:srgbClr val="FFFFFF"/>
                </a:solidFill>
              </a:rPr>
              <a:t> </a:t>
            </a:r>
          </a:p>
        </p:txBody>
      </p:sp>
    </p:spTree>
    <p:extLst>
      <p:ext uri="{BB962C8B-B14F-4D97-AF65-F5344CB8AC3E}">
        <p14:creationId xmlns:p14="http://schemas.microsoft.com/office/powerpoint/2010/main" val="1435859092"/>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2"/>
          <p:cNvSpPr txBox="1">
            <a:spLocks noChangeArrowheads="1"/>
          </p:cNvSpPr>
          <p:nvPr/>
        </p:nvSpPr>
        <p:spPr bwMode="auto">
          <a:xfrm>
            <a:off x="5546725" y="2724150"/>
            <a:ext cx="1250950" cy="1282700"/>
          </a:xfrm>
          <a:prstGeom prst="rect">
            <a:avLst/>
          </a:prstGeom>
          <a:solidFill>
            <a:srgbClr val="FFFFFF"/>
          </a:solidFill>
          <a:ln w="9525">
            <a:noFill/>
            <a:miter lim="800000"/>
            <a:headEnd/>
            <a:tailEnd/>
          </a:ln>
        </p:spPr>
        <p:txBody>
          <a:bodyPr>
            <a:spAutoFit/>
          </a:bodyPr>
          <a:lstStyle/>
          <a:p>
            <a:endParaRPr lang="en-US" dirty="0">
              <a:latin typeface="Calibri" pitchFamily="34" charset="0"/>
            </a:endParaRPr>
          </a:p>
        </p:txBody>
      </p:sp>
      <p:sp>
        <p:nvSpPr>
          <p:cNvPr id="2970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alibri" pitchFamily="34" charset="0"/>
            </a:endParaRPr>
          </a:p>
        </p:txBody>
      </p:sp>
      <p:pic>
        <p:nvPicPr>
          <p:cNvPr id="29704" name="rg_hi" descr="http://t1.gstatic.com/images?q=tbn:ANd9GcTLbeYXLoJ7IrUHv9R4jLxernfRrYRGZ3JZ19JkqudkY20HijUA">
            <a:hlinkClick r:id="rId2"/>
          </p:cNvPr>
          <p:cNvPicPr>
            <a:picLocks noChangeAspect="1" noChangeArrowheads="1"/>
          </p:cNvPicPr>
          <p:nvPr/>
        </p:nvPicPr>
        <p:blipFill>
          <a:blip r:embed="rId3" cstate="print"/>
          <a:srcRect/>
          <a:stretch>
            <a:fillRect/>
          </a:stretch>
        </p:blipFill>
        <p:spPr bwMode="auto">
          <a:xfrm>
            <a:off x="7548653" y="62606"/>
            <a:ext cx="1019175" cy="1190625"/>
          </a:xfrm>
          <a:prstGeom prst="rect">
            <a:avLst/>
          </a:prstGeom>
          <a:noFill/>
          <a:ln w="9525">
            <a:noFill/>
            <a:miter lim="800000"/>
            <a:headEnd/>
            <a:tailEnd/>
          </a:ln>
        </p:spPr>
      </p:pic>
      <p:sp>
        <p:nvSpPr>
          <p:cNvPr id="3" name="TextBox 2"/>
          <p:cNvSpPr txBox="1"/>
          <p:nvPr/>
        </p:nvSpPr>
        <p:spPr>
          <a:xfrm>
            <a:off x="716100" y="222590"/>
            <a:ext cx="8305800" cy="615553"/>
          </a:xfrm>
          <a:prstGeom prst="rect">
            <a:avLst/>
          </a:prstGeom>
          <a:noFill/>
        </p:spPr>
        <p:txBody>
          <a:bodyPr wrap="square" lIns="91440" tIns="45720" rIns="91440" bIns="45720" rtlCol="0" anchor="t">
            <a:spAutoFit/>
          </a:bodyPr>
          <a:lstStyle/>
          <a:p>
            <a:pPr algn="ctr"/>
            <a:r>
              <a:rPr lang="en-US" sz="2800" b="1" dirty="0">
                <a:solidFill>
                  <a:srgbClr val="CC3300"/>
                </a:solidFill>
                <a:latin typeface="Dj Bowtie"/>
                <a:cs typeface="Times New Roman"/>
              </a:rPr>
              <a:t> </a:t>
            </a:r>
            <a:r>
              <a:rPr lang="en-US" sz="3400" b="1" dirty="0">
                <a:solidFill>
                  <a:srgbClr val="CC3300"/>
                </a:solidFill>
                <a:latin typeface="AbcTeacher"/>
                <a:cs typeface="Times New Roman"/>
              </a:rPr>
              <a:t>Social Science</a:t>
            </a:r>
            <a:endParaRPr lang="en-US" sz="3400" dirty="0">
              <a:latin typeface="AbcTeacher"/>
              <a:cs typeface="Times New Roman"/>
            </a:endParaRPr>
          </a:p>
        </p:txBody>
      </p:sp>
      <p:pic>
        <p:nvPicPr>
          <p:cNvPr id="29697" name="Picture 3" descr="http://t2.gstatic.com/images?q=tbn:ANd9GcRZrwz_rBFYbi8QomnHd199s0gwkeurxs-6O4UPPl1qIprIpvog">
            <a:hlinkClick r:id="rId4"/>
          </p:cNvPr>
          <p:cNvPicPr>
            <a:picLocks noChangeAspect="1" noChangeArrowheads="1"/>
          </p:cNvPicPr>
          <p:nvPr/>
        </p:nvPicPr>
        <p:blipFill>
          <a:blip r:embed="rId5" cstate="print"/>
          <a:srcRect/>
          <a:stretch>
            <a:fillRect/>
          </a:stretch>
        </p:blipFill>
        <p:spPr bwMode="auto">
          <a:xfrm>
            <a:off x="622500" y="226200"/>
            <a:ext cx="974725" cy="1143000"/>
          </a:xfrm>
          <a:prstGeom prst="rect">
            <a:avLst/>
          </a:prstGeom>
          <a:noFill/>
          <a:ln w="9525">
            <a:noFill/>
            <a:miter lim="800000"/>
            <a:headEnd/>
            <a:tailEnd/>
          </a:ln>
        </p:spPr>
      </p:pic>
      <p:sp>
        <p:nvSpPr>
          <p:cNvPr id="9" name="TextBox 8">
            <a:extLst>
              <a:ext uri="{FF2B5EF4-FFF2-40B4-BE49-F238E27FC236}">
                <a16:creationId xmlns:a16="http://schemas.microsoft.com/office/drawing/2014/main" id="{004F9BB7-28DA-6047-A5FD-2BDF4EA67C96}"/>
              </a:ext>
            </a:extLst>
          </p:cNvPr>
          <p:cNvSpPr txBox="1"/>
          <p:nvPr/>
        </p:nvSpPr>
        <p:spPr>
          <a:xfrm>
            <a:off x="4926000" y="1419528"/>
            <a:ext cx="3276600" cy="34009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eaLnBrk="0" hangingPunct="0"/>
            <a:r>
              <a:rPr lang="en-US" sz="2800" b="1" dirty="0">
                <a:solidFill>
                  <a:srgbClr val="FF33CC"/>
                </a:solidFill>
                <a:latin typeface="AbcTeacher"/>
                <a:cs typeface="Times New Roman"/>
              </a:rPr>
              <a:t>Social Sciences</a:t>
            </a:r>
          </a:p>
          <a:p>
            <a:pPr eaLnBrk="0" hangingPunct="0"/>
            <a:endParaRPr lang="en-US" sz="700" dirty="0">
              <a:latin typeface="AbcTeacher"/>
              <a:cs typeface="Arial" charset="0"/>
            </a:endParaRPr>
          </a:p>
          <a:p>
            <a:pPr eaLnBrk="0" hangingPunct="0"/>
            <a:r>
              <a:rPr lang="en-US" b="1" dirty="0">
                <a:latin typeface="Calibri"/>
                <a:ea typeface="+mn-lt"/>
                <a:cs typeface="+mn-lt"/>
              </a:rPr>
              <a:t>Social studies instruction will involve </a:t>
            </a:r>
            <a:endParaRPr lang="en-US" b="1">
              <a:latin typeface="Calibri"/>
              <a:ea typeface="+mn-lt"/>
              <a:cs typeface="Times New Roman" pitchFamily="18" charset="0"/>
            </a:endParaRPr>
          </a:p>
          <a:p>
            <a:pPr eaLnBrk="0" hangingPunct="0"/>
            <a:r>
              <a:rPr lang="en-US" dirty="0">
                <a:latin typeface="Calibri"/>
                <a:ea typeface="+mn-lt"/>
                <a:cs typeface="+mn-lt"/>
              </a:rPr>
              <a:t>•</a:t>
            </a:r>
            <a:r>
              <a:rPr lang="en-US" b="1" dirty="0">
                <a:latin typeface="Calibri"/>
                <a:ea typeface="+mn-lt"/>
                <a:cs typeface="+mn-lt"/>
              </a:rPr>
              <a:t>research, </a:t>
            </a:r>
            <a:endParaRPr lang="en-US">
              <a:latin typeface="Calibri"/>
              <a:cs typeface="Calibri"/>
            </a:endParaRPr>
          </a:p>
          <a:p>
            <a:r>
              <a:rPr lang="en-US" dirty="0">
                <a:latin typeface="Calibri"/>
                <a:ea typeface="+mn-lt"/>
                <a:cs typeface="+mn-lt"/>
              </a:rPr>
              <a:t>•</a:t>
            </a:r>
            <a:r>
              <a:rPr lang="en-US" b="1" dirty="0">
                <a:latin typeface="Calibri"/>
                <a:ea typeface="+mn-lt"/>
                <a:cs typeface="+mn-lt"/>
              </a:rPr>
              <a:t>projects, </a:t>
            </a:r>
            <a:endParaRPr lang="en-US">
              <a:latin typeface="Calibri"/>
              <a:cs typeface="Calibri"/>
            </a:endParaRPr>
          </a:p>
          <a:p>
            <a:r>
              <a:rPr lang="en-US" dirty="0">
                <a:latin typeface="Calibri"/>
                <a:ea typeface="+mn-lt"/>
                <a:cs typeface="+mn-lt"/>
              </a:rPr>
              <a:t>•</a:t>
            </a:r>
            <a:r>
              <a:rPr lang="en-US" b="1" dirty="0">
                <a:latin typeface="Calibri"/>
                <a:ea typeface="+mn-lt"/>
                <a:cs typeface="+mn-lt"/>
              </a:rPr>
              <a:t>activities as well frequently integrating reading and writing. </a:t>
            </a:r>
            <a:endParaRPr lang="en-US">
              <a:latin typeface="Calibri"/>
              <a:cs typeface="Calibri"/>
            </a:endParaRPr>
          </a:p>
          <a:p>
            <a:endParaRPr lang="en-US" b="1" dirty="0">
              <a:latin typeface="Calibri"/>
              <a:ea typeface="+mn-lt"/>
              <a:cs typeface="+mn-lt"/>
            </a:endParaRPr>
          </a:p>
          <a:p>
            <a:r>
              <a:rPr lang="en-US" b="1" dirty="0">
                <a:latin typeface="Calibri"/>
                <a:ea typeface="+mn-lt"/>
                <a:cs typeface="+mn-lt"/>
              </a:rPr>
              <a:t>This year your child will be learning about Arizona.</a:t>
            </a:r>
            <a:endParaRPr lang="en-US">
              <a:latin typeface="Calibri"/>
            </a:endParaRPr>
          </a:p>
          <a:p>
            <a:pPr marL="285750" indent="-285750">
              <a:buFont typeface="Arial" pitchFamily="34" charset="0"/>
              <a:buChar char="•"/>
            </a:pPr>
            <a:endParaRPr lang="en-US" b="1" dirty="0">
              <a:latin typeface="AbcTeacher"/>
              <a:cs typeface="Times New Roman" pitchFamily="18" charset="0"/>
            </a:endParaRPr>
          </a:p>
        </p:txBody>
      </p:sp>
      <p:sp>
        <p:nvSpPr>
          <p:cNvPr id="10" name="TextBox 9">
            <a:extLst>
              <a:ext uri="{FF2B5EF4-FFF2-40B4-BE49-F238E27FC236}">
                <a16:creationId xmlns:a16="http://schemas.microsoft.com/office/drawing/2014/main" id="{3BA04DC8-69AC-D24C-81DB-A902B437D7A8}"/>
              </a:ext>
            </a:extLst>
          </p:cNvPr>
          <p:cNvSpPr txBox="1"/>
          <p:nvPr/>
        </p:nvSpPr>
        <p:spPr>
          <a:xfrm>
            <a:off x="1592400" y="5644263"/>
            <a:ext cx="6553200" cy="646331"/>
          </a:xfrm>
          <a:prstGeom prst="rect">
            <a:avLst/>
          </a:prstGeom>
          <a:noFill/>
        </p:spPr>
        <p:txBody>
          <a:bodyPr wrap="square" lIns="91440" tIns="45720" rIns="91440" bIns="45720" rtlCol="0" anchor="t">
            <a:spAutoFit/>
          </a:bodyPr>
          <a:lstStyle/>
          <a:p>
            <a:r>
              <a:rPr lang="en-US" dirty="0">
                <a:latin typeface="AbcTeacher"/>
              </a:rPr>
              <a:t>Science and Social Science are now crosscut content areas.  Third grade has a focus on Arizona for both Science and Social Science.</a:t>
            </a:r>
            <a:r>
              <a:rPr lang="en-US" dirty="0"/>
              <a:t>  </a:t>
            </a:r>
          </a:p>
        </p:txBody>
      </p:sp>
      <p:sp>
        <p:nvSpPr>
          <p:cNvPr id="4" name="TextBox 3">
            <a:extLst>
              <a:ext uri="{FF2B5EF4-FFF2-40B4-BE49-F238E27FC236}">
                <a16:creationId xmlns:a16="http://schemas.microsoft.com/office/drawing/2014/main" id="{3D7101BC-05A2-4D94-A53C-9A52592A58C3}"/>
              </a:ext>
            </a:extLst>
          </p:cNvPr>
          <p:cNvSpPr txBox="1"/>
          <p:nvPr/>
        </p:nvSpPr>
        <p:spPr>
          <a:xfrm>
            <a:off x="1589400" y="1418400"/>
            <a:ext cx="2986200" cy="384720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33CC"/>
                </a:solidFill>
                <a:latin typeface="AbcTeacher"/>
                <a:cs typeface="Times New Roman"/>
              </a:rPr>
              <a:t>Science</a:t>
            </a:r>
          </a:p>
          <a:p>
            <a:endParaRPr lang="en-US" b="1" dirty="0">
              <a:latin typeface="AbcTeacher"/>
              <a:cs typeface="Times New Roman"/>
            </a:endParaRPr>
          </a:p>
          <a:p>
            <a:r>
              <a:rPr lang="en-US" b="1" dirty="0">
                <a:latin typeface="Calibri"/>
                <a:cs typeface="Times New Roman"/>
              </a:rPr>
              <a:t>The inquiry process</a:t>
            </a:r>
            <a:endParaRPr lang="en-US">
              <a:latin typeface="Calibri"/>
              <a:cs typeface="Times New Roman"/>
            </a:endParaRPr>
          </a:p>
          <a:p>
            <a:r>
              <a:rPr lang="en-US" b="1" dirty="0">
                <a:latin typeface="Calibri"/>
                <a:cs typeface="Times New Roman"/>
              </a:rPr>
              <a:t>question, plan, conduct investigations and use appropriate tools to gather data, communicate the results of their investigations in a variety of ways.  </a:t>
            </a:r>
          </a:p>
          <a:p>
            <a:r>
              <a:rPr lang="en-US" b="1" dirty="0">
                <a:latin typeface="Calibri"/>
                <a:cs typeface="Times New Roman"/>
              </a:rPr>
              <a:t>As a class, we will participate in the science fair in January.  </a:t>
            </a:r>
          </a:p>
          <a:p>
            <a:r>
              <a:rPr lang="en-US" b="1" dirty="0">
                <a:latin typeface="Calibri"/>
                <a:cs typeface="Times New Roman"/>
              </a:rPr>
              <a:t>Investigate through inquiry</a:t>
            </a: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n-US" dirty="0"/>
              <a:t>Assessments</a:t>
            </a:r>
            <a:endParaRPr lang="en-US"/>
          </a:p>
        </p:txBody>
      </p:sp>
      <p:graphicFrame>
        <p:nvGraphicFramePr>
          <p:cNvPr id="6" name="Content Placeholder 3">
            <a:extLst>
              <a:ext uri="{FF2B5EF4-FFF2-40B4-BE49-F238E27FC236}">
                <a16:creationId xmlns:a16="http://schemas.microsoft.com/office/drawing/2014/main" id="{609D24B4-8E79-48FA-AAA7-F982F89D11BC}"/>
              </a:ext>
            </a:extLst>
          </p:cNvPr>
          <p:cNvGraphicFramePr>
            <a:graphicFrameLocks noGrp="1"/>
          </p:cNvGraphicFramePr>
          <p:nvPr>
            <p:ph idx="1"/>
            <p:extLst>
              <p:ext uri="{D42A27DB-BD31-4B8C-83A1-F6EECF244321}">
                <p14:modId xmlns:p14="http://schemas.microsoft.com/office/powerpoint/2010/main" val="4087204623"/>
              </p:ext>
            </p:extLst>
          </p:nvPr>
        </p:nvGraphicFramePr>
        <p:xfrm>
          <a:off x="767953" y="2088000"/>
          <a:ext cx="7776197" cy="422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523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0" name="Straight Connector 69">
            <a:extLst>
              <a:ext uri="{FF2B5EF4-FFF2-40B4-BE49-F238E27FC236}">
                <a16:creationId xmlns:a16="http://schemas.microsoft.com/office/drawing/2014/main" id="{68F178A8-012E-466B-BDA3-CA4F78BCA9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BF73E21A-E0BB-47E2-B73B-7B170203F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1" name="Title 1"/>
          <p:cNvSpPr>
            <a:spLocks noGrp="1"/>
          </p:cNvSpPr>
          <p:nvPr>
            <p:ph type="title"/>
          </p:nvPr>
        </p:nvSpPr>
        <p:spPr>
          <a:xfrm>
            <a:off x="768096" y="585216"/>
            <a:ext cx="2834314" cy="1499616"/>
          </a:xfrm>
        </p:spPr>
        <p:txBody>
          <a:bodyPr vert="horz" lIns="91440" tIns="45720" rIns="91440" bIns="45720" rtlCol="0" anchor="ctr">
            <a:normAutofit/>
          </a:bodyPr>
          <a:lstStyle/>
          <a:p>
            <a:r>
              <a:rPr lang="en-US" sz="4600">
                <a:solidFill>
                  <a:srgbClr val="FFFFFF"/>
                </a:solidFill>
              </a:rPr>
              <a:t>Homework and Grading</a:t>
            </a:r>
          </a:p>
        </p:txBody>
      </p:sp>
      <p:cxnSp>
        <p:nvCxnSpPr>
          <p:cNvPr id="74" name="Straight Connector 73">
            <a:extLst>
              <a:ext uri="{FF2B5EF4-FFF2-40B4-BE49-F238E27FC236}">
                <a16:creationId xmlns:a16="http://schemas.microsoft.com/office/drawing/2014/main" id="{B7487363-5661-4FE4-AE64-1549B5C9A5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4096" y="1971000"/>
            <a:ext cx="3725784" cy="4597920"/>
          </a:xfrm>
          <a:prstGeom prst="rect">
            <a:avLst/>
          </a:prstGeom>
        </p:spPr>
        <p:txBody>
          <a:bodyPr vert="horz" lIns="45720" tIns="45720" rIns="45720" bIns="45720" rtlCol="0" anchor="t">
            <a:normAutofit/>
          </a:bodyPr>
          <a:lstStyle/>
          <a:p>
            <a:pPr defTabSz="914400">
              <a:lnSpc>
                <a:spcPct val="90000"/>
              </a:lnSpc>
              <a:spcAft>
                <a:spcPts val="600"/>
              </a:spcAft>
              <a:buClr>
                <a:schemeClr val="accent2"/>
              </a:buClr>
            </a:pPr>
            <a:r>
              <a:rPr lang="en-US" dirty="0">
                <a:solidFill>
                  <a:srgbClr val="FFFFFF"/>
                </a:solidFill>
              </a:rPr>
              <a:t>Homework will be sent home as needed and typically will be due the following day, though some work will be extended throughout the week. Homework consists of spelling activities, reading( at least 20 minutes nightly) and practicing math, and may even be work the student was unable to complete during our class time. </a:t>
            </a:r>
          </a:p>
          <a:p>
            <a:pPr defTabSz="914400">
              <a:lnSpc>
                <a:spcPct val="90000"/>
              </a:lnSpc>
              <a:spcAft>
                <a:spcPts val="600"/>
              </a:spcAft>
            </a:pPr>
            <a:endParaRPr lang="en-US" dirty="0">
              <a:solidFill>
                <a:srgbClr val="FFFFFF"/>
              </a:solidFill>
            </a:endParaRPr>
          </a:p>
          <a:p>
            <a:pPr defTabSz="914400">
              <a:lnSpc>
                <a:spcPct val="90000"/>
              </a:lnSpc>
              <a:spcAft>
                <a:spcPts val="600"/>
              </a:spcAft>
              <a:buClr>
                <a:schemeClr val="accent2"/>
              </a:buClr>
            </a:pPr>
            <a:r>
              <a:rPr lang="en-US" dirty="0">
                <a:solidFill>
                  <a:srgbClr val="FFFFFF"/>
                </a:solidFill>
              </a:rPr>
              <a:t>It is my goal to make homework “user friendly” to both students and parents. Ultimately, your child is responsible for his/her homework; however, please take an active role in encouraging and providing direction when needed. Parents are the best teachers!</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974784776"/>
              </p:ext>
            </p:extLst>
          </p:nvPr>
        </p:nvGraphicFramePr>
        <p:xfrm>
          <a:off x="4806527" y="964692"/>
          <a:ext cx="3622888" cy="4928616"/>
        </p:xfrm>
        <a:graphic>
          <a:graphicData uri="http://schemas.openxmlformats.org/drawingml/2006/table">
            <a:tbl>
              <a:tblPr firstRow="1" bandRow="1">
                <a:tableStyleId>{5C22544A-7EE6-4342-B048-85BDC9FD1C3A}</a:tableStyleId>
              </a:tblPr>
              <a:tblGrid>
                <a:gridCol w="1741594">
                  <a:extLst>
                    <a:ext uri="{9D8B030D-6E8A-4147-A177-3AD203B41FA5}">
                      <a16:colId xmlns:a16="http://schemas.microsoft.com/office/drawing/2014/main" val="20000"/>
                    </a:ext>
                  </a:extLst>
                </a:gridCol>
                <a:gridCol w="1881294">
                  <a:extLst>
                    <a:ext uri="{9D8B030D-6E8A-4147-A177-3AD203B41FA5}">
                      <a16:colId xmlns:a16="http://schemas.microsoft.com/office/drawing/2014/main" val="20001"/>
                    </a:ext>
                  </a:extLst>
                </a:gridCol>
              </a:tblGrid>
              <a:tr h="1240536">
                <a:tc>
                  <a:txBody>
                    <a:bodyPr/>
                    <a:lstStyle/>
                    <a:p>
                      <a:pPr algn="ctr"/>
                      <a:r>
                        <a:rPr lang="en-US" sz="3300"/>
                        <a:t>Letter Grade</a:t>
                      </a:r>
                    </a:p>
                  </a:txBody>
                  <a:tcPr marL="167640" marR="167640" marT="83820" marB="83820"/>
                </a:tc>
                <a:tc>
                  <a:txBody>
                    <a:bodyPr/>
                    <a:lstStyle/>
                    <a:p>
                      <a:pPr algn="ctr"/>
                      <a:r>
                        <a:rPr lang="en-US" sz="3300"/>
                        <a:t>%</a:t>
                      </a:r>
                    </a:p>
                  </a:txBody>
                  <a:tcPr marL="167640" marR="167640" marT="83820" marB="83820"/>
                </a:tc>
                <a:extLst>
                  <a:ext uri="{0D108BD9-81ED-4DB2-BD59-A6C34878D82A}">
                    <a16:rowId xmlns:a16="http://schemas.microsoft.com/office/drawing/2014/main" val="10000"/>
                  </a:ext>
                </a:extLst>
              </a:tr>
              <a:tr h="737616">
                <a:tc>
                  <a:txBody>
                    <a:bodyPr/>
                    <a:lstStyle/>
                    <a:p>
                      <a:pPr algn="ctr"/>
                      <a:r>
                        <a:rPr lang="en-US" sz="3300"/>
                        <a:t>A</a:t>
                      </a:r>
                    </a:p>
                  </a:txBody>
                  <a:tcPr marL="167640" marR="167640" marT="83820" marB="83820"/>
                </a:tc>
                <a:tc>
                  <a:txBody>
                    <a:bodyPr/>
                    <a:lstStyle/>
                    <a:p>
                      <a:pPr algn="ctr"/>
                      <a:r>
                        <a:rPr lang="en-US" sz="3300"/>
                        <a:t>90+</a:t>
                      </a:r>
                    </a:p>
                  </a:txBody>
                  <a:tcPr marL="167640" marR="167640" marT="83820" marB="83820"/>
                </a:tc>
                <a:extLst>
                  <a:ext uri="{0D108BD9-81ED-4DB2-BD59-A6C34878D82A}">
                    <a16:rowId xmlns:a16="http://schemas.microsoft.com/office/drawing/2014/main" val="10001"/>
                  </a:ext>
                </a:extLst>
              </a:tr>
              <a:tr h="737616">
                <a:tc>
                  <a:txBody>
                    <a:bodyPr/>
                    <a:lstStyle/>
                    <a:p>
                      <a:pPr algn="ctr"/>
                      <a:r>
                        <a:rPr lang="en-US" sz="3300"/>
                        <a:t>B</a:t>
                      </a:r>
                    </a:p>
                  </a:txBody>
                  <a:tcPr marL="167640" marR="167640" marT="83820" marB="83820"/>
                </a:tc>
                <a:tc>
                  <a:txBody>
                    <a:bodyPr/>
                    <a:lstStyle/>
                    <a:p>
                      <a:pPr algn="ctr"/>
                      <a:r>
                        <a:rPr lang="en-US" sz="3300"/>
                        <a:t>80 - 89</a:t>
                      </a:r>
                    </a:p>
                  </a:txBody>
                  <a:tcPr marL="167640" marR="167640" marT="83820" marB="83820"/>
                </a:tc>
                <a:extLst>
                  <a:ext uri="{0D108BD9-81ED-4DB2-BD59-A6C34878D82A}">
                    <a16:rowId xmlns:a16="http://schemas.microsoft.com/office/drawing/2014/main" val="10002"/>
                  </a:ext>
                </a:extLst>
              </a:tr>
              <a:tr h="737616">
                <a:tc>
                  <a:txBody>
                    <a:bodyPr/>
                    <a:lstStyle/>
                    <a:p>
                      <a:pPr algn="ctr"/>
                      <a:r>
                        <a:rPr lang="en-US" sz="3300"/>
                        <a:t>C</a:t>
                      </a:r>
                    </a:p>
                  </a:txBody>
                  <a:tcPr marL="167640" marR="167640" marT="83820" marB="83820"/>
                </a:tc>
                <a:tc>
                  <a:txBody>
                    <a:bodyPr/>
                    <a:lstStyle/>
                    <a:p>
                      <a:pPr algn="ctr"/>
                      <a:r>
                        <a:rPr lang="en-US" sz="3300"/>
                        <a:t>70 - 79</a:t>
                      </a:r>
                    </a:p>
                  </a:txBody>
                  <a:tcPr marL="167640" marR="167640" marT="83820" marB="83820"/>
                </a:tc>
                <a:extLst>
                  <a:ext uri="{0D108BD9-81ED-4DB2-BD59-A6C34878D82A}">
                    <a16:rowId xmlns:a16="http://schemas.microsoft.com/office/drawing/2014/main" val="10003"/>
                  </a:ext>
                </a:extLst>
              </a:tr>
              <a:tr h="737616">
                <a:tc>
                  <a:txBody>
                    <a:bodyPr/>
                    <a:lstStyle/>
                    <a:p>
                      <a:pPr algn="ctr"/>
                      <a:r>
                        <a:rPr lang="en-US" sz="3300"/>
                        <a:t>D</a:t>
                      </a:r>
                    </a:p>
                  </a:txBody>
                  <a:tcPr marL="167640" marR="167640" marT="83820" marB="83820"/>
                </a:tc>
                <a:tc>
                  <a:txBody>
                    <a:bodyPr/>
                    <a:lstStyle/>
                    <a:p>
                      <a:pPr algn="ctr"/>
                      <a:r>
                        <a:rPr lang="en-US" sz="3300"/>
                        <a:t>60</a:t>
                      </a:r>
                      <a:r>
                        <a:rPr lang="en-US" sz="3300" baseline="0"/>
                        <a:t> - 69</a:t>
                      </a:r>
                      <a:endParaRPr lang="en-US" sz="3300"/>
                    </a:p>
                  </a:txBody>
                  <a:tcPr marL="167640" marR="167640" marT="83820" marB="83820"/>
                </a:tc>
                <a:extLst>
                  <a:ext uri="{0D108BD9-81ED-4DB2-BD59-A6C34878D82A}">
                    <a16:rowId xmlns:a16="http://schemas.microsoft.com/office/drawing/2014/main" val="10004"/>
                  </a:ext>
                </a:extLst>
              </a:tr>
              <a:tr h="737616">
                <a:tc>
                  <a:txBody>
                    <a:bodyPr/>
                    <a:lstStyle/>
                    <a:p>
                      <a:pPr algn="ctr"/>
                      <a:r>
                        <a:rPr lang="en-US" sz="3300"/>
                        <a:t>F</a:t>
                      </a:r>
                    </a:p>
                  </a:txBody>
                  <a:tcPr marL="167640" marR="167640" marT="83820" marB="83820"/>
                </a:tc>
                <a:tc>
                  <a:txBody>
                    <a:bodyPr/>
                    <a:lstStyle/>
                    <a:p>
                      <a:pPr algn="ctr"/>
                      <a:r>
                        <a:rPr lang="en-US" sz="3300"/>
                        <a:t>50 - 59</a:t>
                      </a:r>
                    </a:p>
                  </a:txBody>
                  <a:tcPr marL="167640" marR="167640" marT="83820" marB="8382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40005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5750212-0F8D-421C-85CD-57B6DF1DD6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2" name="Rectangle 11">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43461"/>
            <a:ext cx="2277283" cy="5571069"/>
          </a:xfrm>
          <a:prstGeom prst="rect">
            <a:avLst/>
          </a:prstGeom>
          <a:blipFill dpi="0" rotWithShape="1">
            <a:blip r:embed="rId2">
              <a:duotone>
                <a:schemeClr val="accent1">
                  <a:shade val="45000"/>
                  <a:satMod val="135000"/>
                </a:schemeClr>
                <a:prstClr val="white"/>
              </a:duotone>
            </a:blip>
            <a:srcRect/>
            <a:tile tx="0" ty="0" sx="65000" sy="65000" flip="none"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64852" y="4735775"/>
            <a:ext cx="5255248" cy="1245732"/>
          </a:xfrm>
          <a:prstGeom prst="rect">
            <a:avLst/>
          </a:prstGeom>
        </p:spPr>
        <p:txBody>
          <a:bodyPr vert="horz" lIns="91440" tIns="45720" rIns="91440" bIns="45720" rtlCol="0" anchor="t">
            <a:normAutofit/>
          </a:bodyPr>
          <a:lstStyle/>
          <a:p>
            <a:pPr defTabSz="914400" fontAlgn="auto">
              <a:lnSpc>
                <a:spcPct val="80000"/>
              </a:lnSpc>
              <a:spcBef>
                <a:spcPct val="0"/>
              </a:spcBef>
              <a:spcAft>
                <a:spcPts val="600"/>
              </a:spcAft>
              <a:defRPr/>
            </a:pPr>
            <a:r>
              <a:rPr lang="en-US" sz="5000" b="1" cap="all" spc="100">
                <a:ln w="10541" cmpd="sng">
                  <a:solidFill>
                    <a:schemeClr val="accent1">
                      <a:shade val="88000"/>
                      <a:satMod val="110000"/>
                    </a:schemeClr>
                  </a:solidFill>
                  <a:prstDash val="solid"/>
                </a:ln>
                <a:solidFill>
                  <a:srgbClr val="FFFFFF"/>
                </a:solidFill>
                <a:latin typeface="+mj-lt"/>
                <a:ea typeface="+mj-ea"/>
                <a:cs typeface="+mj-cs"/>
              </a:rPr>
              <a:t>Thank you!</a:t>
            </a:r>
          </a:p>
        </p:txBody>
      </p:sp>
      <p:sp>
        <p:nvSpPr>
          <p:cNvPr id="3" name="Rectangle 2"/>
          <p:cNvSpPr>
            <a:spLocks noChangeArrowheads="1"/>
          </p:cNvSpPr>
          <p:nvPr/>
        </p:nvSpPr>
        <p:spPr bwMode="auto">
          <a:xfrm>
            <a:off x="2993851" y="965864"/>
            <a:ext cx="5426249" cy="3450370"/>
          </a:xfrm>
          <a:prstGeom prst="rect">
            <a:avLst/>
          </a:prstGeom>
        </p:spPr>
        <p:txBody>
          <a:bodyPr vert="horz" lIns="45720" tIns="45720" rIns="45720" bIns="45720" rtlCol="0" anchor="b">
            <a:normAutofit lnSpcReduction="10000"/>
          </a:bodyPr>
          <a:lstStyle/>
          <a:p>
            <a:pPr defTabSz="914400">
              <a:lnSpc>
                <a:spcPct val="90000"/>
              </a:lnSpc>
              <a:spcAft>
                <a:spcPts val="600"/>
              </a:spcAft>
              <a:buClr>
                <a:schemeClr val="accent2"/>
              </a:buClr>
            </a:pPr>
            <a:r>
              <a:rPr lang="en-US" sz="1600" b="1" dirty="0">
                <a:solidFill>
                  <a:srgbClr val="FFFFFF"/>
                </a:solidFill>
              </a:rPr>
              <a:t>Thank you so much for coming.  I can’t wait to work with your child this school year! </a:t>
            </a:r>
            <a:endParaRPr lang="en-US" sz="1600" b="1">
              <a:solidFill>
                <a:srgbClr val="FFFFFF"/>
              </a:solidFill>
            </a:endParaRPr>
          </a:p>
          <a:p>
            <a:pPr defTabSz="914400">
              <a:lnSpc>
                <a:spcPct val="90000"/>
              </a:lnSpc>
              <a:spcAft>
                <a:spcPts val="600"/>
              </a:spcAft>
              <a:buClr>
                <a:schemeClr val="accent2"/>
              </a:buClr>
            </a:pPr>
            <a:endParaRPr lang="en-US" sz="1600" b="1">
              <a:solidFill>
                <a:srgbClr val="FFFFFF"/>
              </a:solidFill>
            </a:endParaRPr>
          </a:p>
          <a:p>
            <a:pPr defTabSz="914400">
              <a:lnSpc>
                <a:spcPct val="90000"/>
              </a:lnSpc>
              <a:spcAft>
                <a:spcPts val="600"/>
              </a:spcAft>
              <a:buClr>
                <a:schemeClr val="accent2"/>
              </a:buClr>
            </a:pPr>
            <a:r>
              <a:rPr lang="en-US" sz="1600" b="1" dirty="0">
                <a:solidFill>
                  <a:srgbClr val="FFFFFF"/>
                </a:solidFill>
              </a:rPr>
              <a:t>I look forward to seeing your child’s academic, social, and emotional growth this year.  </a:t>
            </a:r>
          </a:p>
          <a:p>
            <a:pPr defTabSz="914400">
              <a:lnSpc>
                <a:spcPct val="90000"/>
              </a:lnSpc>
              <a:spcAft>
                <a:spcPts val="600"/>
              </a:spcAft>
              <a:buClr>
                <a:schemeClr val="accent2"/>
              </a:buClr>
            </a:pPr>
            <a:endParaRPr lang="en-US" sz="1600" b="1">
              <a:solidFill>
                <a:srgbClr val="FFFFFF"/>
              </a:solidFill>
            </a:endParaRPr>
          </a:p>
          <a:p>
            <a:pPr defTabSz="914400">
              <a:lnSpc>
                <a:spcPct val="90000"/>
              </a:lnSpc>
              <a:spcAft>
                <a:spcPts val="600"/>
              </a:spcAft>
              <a:buClr>
                <a:schemeClr val="accent2"/>
              </a:buClr>
            </a:pPr>
            <a:r>
              <a:rPr lang="en-US" sz="1600" b="1" dirty="0">
                <a:solidFill>
                  <a:srgbClr val="FFFFFF"/>
                </a:solidFill>
              </a:rPr>
              <a:t>If you ever have any question, concerns, or comments, please feel free to call, set up a meeting, or email me.  </a:t>
            </a:r>
          </a:p>
          <a:p>
            <a:pPr defTabSz="914400">
              <a:lnSpc>
                <a:spcPct val="90000"/>
              </a:lnSpc>
              <a:spcAft>
                <a:spcPts val="600"/>
              </a:spcAft>
              <a:buClr>
                <a:schemeClr val="accent2"/>
              </a:buClr>
            </a:pPr>
            <a:endParaRPr lang="en-US" sz="1600" b="1">
              <a:solidFill>
                <a:srgbClr val="FFFFFF"/>
              </a:solidFill>
            </a:endParaRPr>
          </a:p>
          <a:p>
            <a:pPr defTabSz="914400">
              <a:lnSpc>
                <a:spcPct val="90000"/>
              </a:lnSpc>
              <a:spcAft>
                <a:spcPts val="600"/>
              </a:spcAft>
            </a:pPr>
            <a:r>
              <a:rPr lang="en-US" sz="1600" b="1" dirty="0">
                <a:solidFill>
                  <a:srgbClr val="FFFFFF"/>
                </a:solidFill>
              </a:rPr>
              <a:t>480-883-4759</a:t>
            </a:r>
          </a:p>
          <a:p>
            <a:pPr defTabSz="914400">
              <a:lnSpc>
                <a:spcPct val="90000"/>
              </a:lnSpc>
              <a:spcAft>
                <a:spcPts val="600"/>
              </a:spcAft>
              <a:buClr>
                <a:schemeClr val="accent2"/>
              </a:buClr>
            </a:pPr>
            <a:endParaRPr lang="en-US" sz="1600" b="1">
              <a:solidFill>
                <a:srgbClr val="FFFFFF"/>
              </a:solidFill>
            </a:endParaRPr>
          </a:p>
          <a:p>
            <a:pPr defTabSz="914400">
              <a:lnSpc>
                <a:spcPct val="90000"/>
              </a:lnSpc>
              <a:spcAft>
                <a:spcPts val="600"/>
              </a:spcAft>
              <a:buClr>
                <a:schemeClr val="accent2"/>
              </a:buClr>
            </a:pPr>
            <a:r>
              <a:rPr lang="en-US" sz="1600" b="1" dirty="0">
                <a:solidFill>
                  <a:schemeClr val="tx1">
                    <a:lumMod val="95000"/>
                  </a:schemeClr>
                </a:solidFill>
              </a:rPr>
              <a:t>Ross.hannah@cusd80.com</a:t>
            </a:r>
          </a:p>
          <a:p>
            <a:pPr defTabSz="914400">
              <a:lnSpc>
                <a:spcPct val="90000"/>
              </a:lnSpc>
              <a:spcAft>
                <a:spcPts val="600"/>
              </a:spcAft>
              <a:buClr>
                <a:schemeClr val="accent2"/>
              </a:buClr>
            </a:pPr>
            <a:r>
              <a:rPr lang="en-US" sz="1600" b="1" dirty="0">
                <a:solidFill>
                  <a:srgbClr val="FFFFFF"/>
                </a:solidFill>
              </a:rPr>
              <a:t>     	</a:t>
            </a:r>
          </a:p>
          <a:p>
            <a:pPr defTabSz="914400">
              <a:lnSpc>
                <a:spcPct val="90000"/>
              </a:lnSpc>
              <a:spcAft>
                <a:spcPts val="600"/>
              </a:spcAft>
              <a:buClr>
                <a:schemeClr val="accent2"/>
              </a:buClr>
            </a:pPr>
            <a:endParaRPr lang="en-US" sz="1600" b="1">
              <a:solidFill>
                <a:srgbClr val="FFFFFF"/>
              </a:solidFill>
            </a:endParaRPr>
          </a:p>
        </p:txBody>
      </p:sp>
      <p:cxnSp>
        <p:nvCxnSpPr>
          <p:cNvPr id="16" name="Straight Connector 15">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03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5">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A paper with a schedule and text&#10;&#10;Description automatically generated">
            <a:extLst>
              <a:ext uri="{FF2B5EF4-FFF2-40B4-BE49-F238E27FC236}">
                <a16:creationId xmlns:a16="http://schemas.microsoft.com/office/drawing/2014/main" id="{B4F7FDEF-527A-E887-23E7-597411482A0F}"/>
              </a:ext>
            </a:extLst>
          </p:cNvPr>
          <p:cNvPicPr>
            <a:picLocks noChangeAspect="1"/>
          </p:cNvPicPr>
          <p:nvPr/>
        </p:nvPicPr>
        <p:blipFill>
          <a:blip r:embed="rId2"/>
          <a:stretch>
            <a:fillRect/>
          </a:stretch>
        </p:blipFill>
        <p:spPr>
          <a:xfrm>
            <a:off x="2435328" y="673745"/>
            <a:ext cx="4273345" cy="5510510"/>
          </a:xfrm>
          <a:prstGeom prst="rect">
            <a:avLst/>
          </a:prstGeom>
        </p:spPr>
      </p:pic>
    </p:spTree>
    <p:extLst>
      <p:ext uri="{BB962C8B-B14F-4D97-AF65-F5344CB8AC3E}">
        <p14:creationId xmlns:p14="http://schemas.microsoft.com/office/powerpoint/2010/main" val="238459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4400" y="228600"/>
            <a:ext cx="6347714" cy="685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Classroom Information</a:t>
            </a:r>
          </a:p>
        </p:txBody>
      </p:sp>
      <p:sp>
        <p:nvSpPr>
          <p:cNvPr id="6" name="TextBox 5"/>
          <p:cNvSpPr txBox="1"/>
          <p:nvPr/>
        </p:nvSpPr>
        <p:spPr>
          <a:xfrm>
            <a:off x="640800" y="1072191"/>
            <a:ext cx="7696200" cy="1846659"/>
          </a:xfrm>
          <a:prstGeom prst="rect">
            <a:avLst/>
          </a:prstGeom>
          <a:noFill/>
        </p:spPr>
        <p:txBody>
          <a:bodyPr wrap="square" lIns="91440" tIns="45720" rIns="91440" bIns="45720" rtlCol="0" anchor="t">
            <a:spAutoFit/>
          </a:bodyPr>
          <a:lstStyle/>
          <a:p>
            <a:r>
              <a:rPr lang="en-US" b="1" dirty="0"/>
              <a:t>Birthdays:</a:t>
            </a:r>
          </a:p>
          <a:p>
            <a:r>
              <a:rPr lang="en-US" sz="1600" dirty="0"/>
              <a:t>Birthdays are celebrated during our snack recess. You are welcome to send in store bought treats on your child’s special day. Please send in a simple treat such as cookies, donuts or cupcakes. </a:t>
            </a:r>
            <a:r>
              <a:rPr lang="en-US" sz="1600" b="1" dirty="0"/>
              <a:t>Please</a:t>
            </a:r>
            <a:r>
              <a:rPr lang="en-US" sz="1600" dirty="0"/>
              <a:t> nothing that requires cutting/scooping, bowls/plates, or utensils. Additionally, please make sure there is a label attached as we do have nut allergies in the classroom. If your child has an allergy, you are welcome to leave special treats with me in the classroom for these occasions. </a:t>
            </a:r>
          </a:p>
        </p:txBody>
      </p:sp>
      <p:sp>
        <p:nvSpPr>
          <p:cNvPr id="8" name="TextBox 7"/>
          <p:cNvSpPr txBox="1"/>
          <p:nvPr/>
        </p:nvSpPr>
        <p:spPr>
          <a:xfrm>
            <a:off x="613586" y="3082315"/>
            <a:ext cx="6184200" cy="2862322"/>
          </a:xfrm>
          <a:prstGeom prst="rect">
            <a:avLst/>
          </a:prstGeom>
          <a:noFill/>
        </p:spPr>
        <p:txBody>
          <a:bodyPr wrap="square" lIns="91440" tIns="45720" rIns="91440" bIns="45720" rtlCol="0" anchor="t">
            <a:spAutoFit/>
          </a:bodyPr>
          <a:lstStyle/>
          <a:p>
            <a:r>
              <a:rPr lang="en-US" b="1" dirty="0"/>
              <a:t>Desk Pets:</a:t>
            </a:r>
          </a:p>
          <a:p>
            <a:r>
              <a:rPr lang="en-US" dirty="0"/>
              <a:t>Very soon students will be adopting a Desk Pet! </a:t>
            </a:r>
            <a:r>
              <a:rPr lang="en-US" dirty="0">
                <a:ea typeface="+mn-lt"/>
                <a:cs typeface="+mn-lt"/>
              </a:rPr>
              <a:t>Desk pets are miniature erasers shaped like animals. Teachers are using Desk Pets to motivate students and foster positive classroom behavior. With tickets earned from the Storm Report and other classroom activities, students will have the opportunity to visit "Paw-Mart" to purchase desk pet friends and accessories. If a student is having difficulty paying attention, following classroom expectations, or is caught playing with their pet instead of working, their pet must go to Pet Daycare for the day.</a:t>
            </a:r>
            <a:endParaRPr lang="en-US" b="1" dirty="0"/>
          </a:p>
        </p:txBody>
      </p:sp>
      <p:pic>
        <p:nvPicPr>
          <p:cNvPr id="2" name="Picture 2" descr="Text&#10;&#10;Description automatically generated">
            <a:extLst>
              <a:ext uri="{FF2B5EF4-FFF2-40B4-BE49-F238E27FC236}">
                <a16:creationId xmlns:a16="http://schemas.microsoft.com/office/drawing/2014/main" id="{F313687F-2B67-4DBF-B092-95E884287BE2}"/>
              </a:ext>
            </a:extLst>
          </p:cNvPr>
          <p:cNvPicPr>
            <a:picLocks noChangeAspect="1"/>
          </p:cNvPicPr>
          <p:nvPr/>
        </p:nvPicPr>
        <p:blipFill>
          <a:blip r:embed="rId2"/>
          <a:stretch>
            <a:fillRect/>
          </a:stretch>
        </p:blipFill>
        <p:spPr>
          <a:xfrm>
            <a:off x="6827250" y="4631663"/>
            <a:ext cx="2095500" cy="1590675"/>
          </a:xfrm>
          <a:prstGeom prst="rect">
            <a:avLst/>
          </a:prstGeom>
        </p:spPr>
      </p:pic>
    </p:spTree>
    <p:extLst>
      <p:ext uri="{BB962C8B-B14F-4D97-AF65-F5344CB8AC3E}">
        <p14:creationId xmlns:p14="http://schemas.microsoft.com/office/powerpoint/2010/main" val="211225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6022BCEC-1F11-44CA-B4C1-CDE716EDF8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71770" y="714264"/>
            <a:ext cx="3963499" cy="1140125"/>
          </a:xfrm>
        </p:spPr>
        <p:txBody>
          <a:bodyPr vert="horz" lIns="91440" tIns="45720" rIns="91440" bIns="45720" rtlCol="0" anchor="ctr">
            <a:normAutofit/>
          </a:bodyPr>
          <a:lstStyle/>
          <a:p>
            <a:r>
              <a:rPr lang="en-US" sz="4000" dirty="0"/>
              <a:t>Classroom Information</a:t>
            </a:r>
          </a:p>
        </p:txBody>
      </p:sp>
      <p:sp>
        <p:nvSpPr>
          <p:cNvPr id="25" name="Rectangle 24">
            <a:extLst>
              <a:ext uri="{FF2B5EF4-FFF2-40B4-BE49-F238E27FC236}">
                <a16:creationId xmlns:a16="http://schemas.microsoft.com/office/drawing/2014/main" id="{0CC33214-0A55-41E3-B0D2-7AB824BD1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00854" cy="3315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Text&#10;&#10;Description automatically generated">
            <a:extLst>
              <a:ext uri="{FF2B5EF4-FFF2-40B4-BE49-F238E27FC236}">
                <a16:creationId xmlns:a16="http://schemas.microsoft.com/office/drawing/2014/main" id="{71B20C67-11E9-4D0A-B1D7-B794946B08AB}"/>
              </a:ext>
            </a:extLst>
          </p:cNvPr>
          <p:cNvPicPr>
            <a:picLocks noChangeAspect="1"/>
          </p:cNvPicPr>
          <p:nvPr/>
        </p:nvPicPr>
        <p:blipFill rotWithShape="1">
          <a:blip r:embed="rId2"/>
          <a:srcRect l="43582" r="-2" b="-2"/>
          <a:stretch/>
        </p:blipFill>
        <p:spPr>
          <a:xfrm>
            <a:off x="20" y="10"/>
            <a:ext cx="2200834" cy="3315748"/>
          </a:xfrm>
          <a:prstGeom prst="rect">
            <a:avLst/>
          </a:prstGeom>
        </p:spPr>
      </p:pic>
      <p:cxnSp>
        <p:nvCxnSpPr>
          <p:cNvPr id="27" name="Straight Connector 26">
            <a:extLst>
              <a:ext uri="{FF2B5EF4-FFF2-40B4-BE49-F238E27FC236}">
                <a16:creationId xmlns:a16="http://schemas.microsoft.com/office/drawing/2014/main" id="{5088C618-D8F3-49AF-A286-6837DCE01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973783"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89B0FD9-B59E-441D-A0D4-99BD2242DAD5}"/>
              </a:ext>
            </a:extLst>
          </p:cNvPr>
          <p:cNvSpPr txBox="1"/>
          <p:nvPr/>
        </p:nvSpPr>
        <p:spPr>
          <a:xfrm>
            <a:off x="4077651" y="1972598"/>
            <a:ext cx="4940577" cy="4797649"/>
          </a:xfrm>
          <a:prstGeom prst="rect">
            <a:avLst/>
          </a:prstGeom>
        </p:spPr>
        <p:txBody>
          <a:bodyPr rot="0" spcFirstLastPara="0" vertOverflow="overflow" horzOverflow="overflow" vert="horz" lIns="45720" tIns="45720" rIns="45720" bIns="45720" numCol="1" spcCol="0" rtlCol="0" fromWordArt="0" anchor="t" anchorCtr="0" forceAA="0" compatLnSpc="1">
            <a:prstTxWarp prst="textNoShape">
              <a:avLst/>
            </a:prstTxWarp>
            <a:noAutofit/>
          </a:bodyPr>
          <a:lstStyle/>
          <a:p>
            <a:pPr defTabSz="914400">
              <a:lnSpc>
                <a:spcPct val="90000"/>
              </a:lnSpc>
              <a:buClr>
                <a:schemeClr val="accent2"/>
              </a:buClr>
            </a:pPr>
            <a:r>
              <a:rPr lang="en-US" sz="1200" b="1" u="sng" dirty="0"/>
              <a:t>Classroom Management</a:t>
            </a:r>
          </a:p>
          <a:p>
            <a:pPr defTabSz="914400">
              <a:lnSpc>
                <a:spcPct val="90000"/>
              </a:lnSpc>
              <a:buClr>
                <a:schemeClr val="accent2"/>
              </a:buClr>
            </a:pPr>
            <a:r>
              <a:rPr lang="en-US" sz="1200" dirty="0"/>
              <a:t>If a child chooses not to follow the STORM rules, they will fill out their storm report reflecting what occurred. If the issue continues, they have an appropriate consequence.</a:t>
            </a:r>
          </a:p>
          <a:p>
            <a:pPr defTabSz="914400">
              <a:lnSpc>
                <a:spcPct val="90000"/>
              </a:lnSpc>
              <a:buClr>
                <a:schemeClr val="accent2"/>
              </a:buClr>
            </a:pPr>
            <a:r>
              <a:rPr lang="en-US" sz="1200" dirty="0"/>
              <a:t> These are the steps that the students follow in the classroom:</a:t>
            </a:r>
          </a:p>
          <a:p>
            <a:pPr defTabSz="914400">
              <a:lnSpc>
                <a:spcPct val="90000"/>
              </a:lnSpc>
              <a:buClr>
                <a:schemeClr val="accent2"/>
              </a:buClr>
            </a:pPr>
            <a:endParaRPr lang="en-US" sz="1200" dirty="0"/>
          </a:p>
          <a:p>
            <a:pPr defTabSz="914400">
              <a:lnSpc>
                <a:spcPct val="90000"/>
              </a:lnSpc>
              <a:buClr>
                <a:schemeClr val="accent2"/>
              </a:buClr>
            </a:pPr>
            <a:r>
              <a:rPr lang="en-US" sz="1200" dirty="0"/>
              <a:t>1.Receive verbal reminder/warning. Assistance provided &amp; restate directions of what is expected.</a:t>
            </a:r>
          </a:p>
          <a:p>
            <a:pPr defTabSz="914400">
              <a:lnSpc>
                <a:spcPct val="90000"/>
              </a:lnSpc>
              <a:buClr>
                <a:schemeClr val="accent2"/>
              </a:buClr>
            </a:pPr>
            <a:r>
              <a:rPr lang="en-US" sz="1200" dirty="0"/>
              <a:t>2. Write on weekly storm report indicating area of concern. Focus on possible solutions.</a:t>
            </a:r>
          </a:p>
          <a:p>
            <a:pPr defTabSz="914400">
              <a:lnSpc>
                <a:spcPct val="90000"/>
              </a:lnSpc>
              <a:buClr>
                <a:schemeClr val="accent2"/>
              </a:buClr>
            </a:pPr>
            <a:r>
              <a:rPr lang="en-US" sz="1200" dirty="0"/>
              <a:t>3. Student may fill out an incident awareness slip to be turned into the Dean.</a:t>
            </a:r>
          </a:p>
          <a:p>
            <a:pPr defTabSz="914400">
              <a:lnSpc>
                <a:spcPct val="90000"/>
              </a:lnSpc>
              <a:buClr>
                <a:schemeClr val="accent2"/>
              </a:buClr>
            </a:pPr>
            <a:r>
              <a:rPr lang="en-US" sz="1200" dirty="0"/>
              <a:t>4. Student goes to the Dean’s office and may serve detention. Parent will be notified if detention is scheduled.</a:t>
            </a:r>
          </a:p>
          <a:p>
            <a:pPr marL="342900" indent="-342900" defTabSz="914400">
              <a:lnSpc>
                <a:spcPct val="90000"/>
              </a:lnSpc>
              <a:spcBef>
                <a:spcPts val="800"/>
              </a:spcBef>
              <a:buClr>
                <a:schemeClr val="accent2"/>
              </a:buClr>
            </a:pPr>
            <a:endParaRPr lang="en-US" sz="1200" u="sng" dirty="0"/>
          </a:p>
          <a:p>
            <a:pPr marL="342900" indent="-342900" defTabSz="914400">
              <a:lnSpc>
                <a:spcPct val="90000"/>
              </a:lnSpc>
              <a:spcBef>
                <a:spcPts val="800"/>
              </a:spcBef>
              <a:buClr>
                <a:schemeClr val="accent2"/>
              </a:buClr>
            </a:pPr>
            <a:r>
              <a:rPr lang="en-US" sz="1200" b="1" u="sng" dirty="0"/>
              <a:t>Storm Report </a:t>
            </a:r>
            <a:endParaRPr lang="en-US" sz="1200" b="1" dirty="0"/>
          </a:p>
          <a:p>
            <a:pPr marL="342900" indent="-342900" defTabSz="914400">
              <a:lnSpc>
                <a:spcPct val="90000"/>
              </a:lnSpc>
              <a:spcBef>
                <a:spcPts val="800"/>
              </a:spcBef>
              <a:buClr>
                <a:schemeClr val="accent2"/>
              </a:buClr>
            </a:pPr>
            <a:r>
              <a:rPr lang="en-US" sz="1200" dirty="0"/>
              <a:t>  Each Friday, students will be filling out a “Storm Report”.  This Storm Report is in their binder and after filling out the behavior section, the students will bring it home to be signed.  Storm Reports should returned with a parent signature every Monday.  In addition, the students have a behavior chart on their Storm Report.  If students are misbehaving, forgetting their homework or having any other issues that would require issuing a consequence, students will be required to fill out a letter.    Additionally, please</a:t>
            </a:r>
            <a:r>
              <a:rPr lang="en-US" sz="1200" u="sng" dirty="0"/>
              <a:t> </a:t>
            </a:r>
            <a:r>
              <a:rPr lang="en-US" sz="1200" dirty="0"/>
              <a:t>check and filling in grades over the weekend. If grades are written in and there is a parent signature, students will earn tickets for rewards &amp; DESK PETS!!!</a:t>
            </a:r>
          </a:p>
          <a:p>
            <a:pPr defTabSz="914400">
              <a:lnSpc>
                <a:spcPct val="90000"/>
              </a:lnSpc>
              <a:buClr>
                <a:schemeClr val="accent2"/>
              </a:buClr>
            </a:pPr>
            <a:endParaRPr lang="en-US" sz="900"/>
          </a:p>
        </p:txBody>
      </p:sp>
      <p:pic>
        <p:nvPicPr>
          <p:cNvPr id="5" name="Picture 5" descr="A black and white sheet of paper with text&#10;&#10;Description automatically generated">
            <a:extLst>
              <a:ext uri="{FF2B5EF4-FFF2-40B4-BE49-F238E27FC236}">
                <a16:creationId xmlns:a16="http://schemas.microsoft.com/office/drawing/2014/main" id="{3E00D012-B8FA-32F5-5CC3-04A2F17E57C9}"/>
              </a:ext>
            </a:extLst>
          </p:cNvPr>
          <p:cNvPicPr>
            <a:picLocks noChangeAspect="1"/>
          </p:cNvPicPr>
          <p:nvPr/>
        </p:nvPicPr>
        <p:blipFill rotWithShape="1">
          <a:blip r:embed="rId3"/>
          <a:srcRect t="2339"/>
          <a:stretch/>
        </p:blipFill>
        <p:spPr>
          <a:xfrm>
            <a:off x="20" y="3697850"/>
            <a:ext cx="4036161" cy="2985013"/>
          </a:xfrm>
          <a:prstGeom prst="rect">
            <a:avLst/>
          </a:prstGeom>
        </p:spPr>
      </p:pic>
    </p:spTree>
    <p:extLst>
      <p:ext uri="{BB962C8B-B14F-4D97-AF65-F5344CB8AC3E}">
        <p14:creationId xmlns:p14="http://schemas.microsoft.com/office/powerpoint/2010/main" val="106050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9">
            <a:extLst>
              <a:ext uri="{FF2B5EF4-FFF2-40B4-BE49-F238E27FC236}">
                <a16:creationId xmlns:a16="http://schemas.microsoft.com/office/drawing/2014/main" id="{F58DB4FF-B599-4BB6-81E0-2DB16E4AB4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2E5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99BE8-1531-4B5D-B417-2C286527E68C}"/>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r>
              <a:rPr lang="en-US" sz="5000">
                <a:solidFill>
                  <a:srgbClr val="FFFFFF"/>
                </a:solidFill>
              </a:rPr>
              <a:t>Graded Work Binder</a:t>
            </a:r>
          </a:p>
        </p:txBody>
      </p:sp>
      <p:pic>
        <p:nvPicPr>
          <p:cNvPr id="5" name="Picture 5" descr="Text&#10;&#10;Description automatically generated">
            <a:extLst>
              <a:ext uri="{FF2B5EF4-FFF2-40B4-BE49-F238E27FC236}">
                <a16:creationId xmlns:a16="http://schemas.microsoft.com/office/drawing/2014/main" id="{8EFFFE65-CFDF-4857-9BD5-F05FD99E26A6}"/>
              </a:ext>
            </a:extLst>
          </p:cNvPr>
          <p:cNvPicPr>
            <a:picLocks noChangeAspect="1"/>
          </p:cNvPicPr>
          <p:nvPr/>
        </p:nvPicPr>
        <p:blipFill rotWithShape="1">
          <a:blip r:embed="rId2"/>
          <a:srcRect t="1181" r="-2" b="20641"/>
          <a:stretch/>
        </p:blipFill>
        <p:spPr>
          <a:xfrm>
            <a:off x="245660" y="321733"/>
            <a:ext cx="5293729"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DC20DB-AE33-469A-A3BB-B16EC3E9EB46}"/>
              </a:ext>
            </a:extLst>
          </p:cNvPr>
          <p:cNvSpPr>
            <a:spLocks noGrp="1"/>
          </p:cNvSpPr>
          <p:nvPr>
            <p:ph sz="half" idx="1"/>
          </p:nvPr>
        </p:nvSpPr>
        <p:spPr>
          <a:xfrm>
            <a:off x="5652989" y="368725"/>
            <a:ext cx="3198554" cy="6067362"/>
          </a:xfrm>
        </p:spPr>
        <p:txBody>
          <a:bodyPr vert="horz" lIns="45720" tIns="45720" rIns="45720" bIns="45720" rtlCol="0" anchor="ctr">
            <a:normAutofit/>
          </a:bodyPr>
          <a:lstStyle/>
          <a:p>
            <a:pPr>
              <a:spcBef>
                <a:spcPts val="800"/>
              </a:spcBef>
              <a:spcAft>
                <a:spcPts val="0"/>
              </a:spcAft>
              <a:buFont typeface="Arial,Sans-Serif" panose="020B0602020104020603" pitchFamily="34" charset="0"/>
              <a:buChar char="•"/>
            </a:pPr>
            <a:r>
              <a:rPr lang="en-US" sz="1600" b="1" dirty="0">
                <a:solidFill>
                  <a:srgbClr val="FFFFFF"/>
                </a:solidFill>
              </a:rPr>
              <a:t>Students will be utilizing a binder to track all of their graded work that is returned to them.  This will be useful for students to help keep their graded work organized.  </a:t>
            </a:r>
            <a:endParaRPr lang="en-US" sz="1600" dirty="0">
              <a:solidFill>
                <a:srgbClr val="FFFFFF"/>
              </a:solidFill>
            </a:endParaRPr>
          </a:p>
          <a:p>
            <a:pPr>
              <a:spcBef>
                <a:spcPts val="800"/>
              </a:spcBef>
              <a:spcAft>
                <a:spcPts val="0"/>
              </a:spcAft>
              <a:buFont typeface="Arial,Sans-Serif" panose="020B0602020104020603" pitchFamily="34" charset="0"/>
              <a:buChar char="•"/>
            </a:pPr>
            <a:r>
              <a:rPr lang="en-US" sz="1600" b="1" dirty="0">
                <a:solidFill>
                  <a:srgbClr val="FFFFFF"/>
                </a:solidFill>
              </a:rPr>
              <a:t>Graded work will be passed out to the students on Friday.</a:t>
            </a:r>
            <a:endParaRPr lang="en-US" sz="1600" dirty="0">
              <a:solidFill>
                <a:srgbClr val="FFFFFF"/>
              </a:solidFill>
            </a:endParaRPr>
          </a:p>
          <a:p>
            <a:pPr>
              <a:spcBef>
                <a:spcPts val="800"/>
              </a:spcBef>
              <a:spcAft>
                <a:spcPts val="0"/>
              </a:spcAft>
              <a:buFont typeface="Arial,Sans-Serif" panose="020B0602020104020603" pitchFamily="34" charset="0"/>
              <a:buChar char="•"/>
            </a:pPr>
            <a:r>
              <a:rPr lang="en-US" sz="1600" b="1" dirty="0">
                <a:solidFill>
                  <a:srgbClr val="FFFFFF"/>
                </a:solidFill>
              </a:rPr>
              <a:t>Graded work binders will then be sent home most Fridays. Parents will go through the graded work with their child to keep updated on your child’s progress.  </a:t>
            </a:r>
            <a:endParaRPr lang="en-US" sz="1600" dirty="0">
              <a:solidFill>
                <a:srgbClr val="FFFFFF"/>
              </a:solidFill>
            </a:endParaRPr>
          </a:p>
          <a:p>
            <a:pPr>
              <a:spcBef>
                <a:spcPts val="800"/>
              </a:spcBef>
              <a:spcAft>
                <a:spcPts val="0"/>
              </a:spcAft>
              <a:buFont typeface="Arial,Sans-Serif" panose="020B0602020104020603" pitchFamily="34" charset="0"/>
              <a:buChar char="•"/>
            </a:pPr>
            <a:r>
              <a:rPr lang="en-US" sz="1600" b="1" dirty="0">
                <a:solidFill>
                  <a:srgbClr val="FFFFFF"/>
                </a:solidFill>
              </a:rPr>
              <a:t>All graded work </a:t>
            </a:r>
            <a:r>
              <a:rPr lang="en-US" sz="1600" b="1" u="sng" dirty="0">
                <a:solidFill>
                  <a:srgbClr val="FFFFFF"/>
                </a:solidFill>
              </a:rPr>
              <a:t>will remain in the graded work binder</a:t>
            </a:r>
            <a:r>
              <a:rPr lang="en-US" sz="1600" b="1" dirty="0">
                <a:solidFill>
                  <a:srgbClr val="FFFFFF"/>
                </a:solidFill>
              </a:rPr>
              <a:t> each quarter and the binder will be returned to school every Monday.  </a:t>
            </a:r>
            <a:endParaRPr lang="en-US" sz="1600" dirty="0">
              <a:solidFill>
                <a:srgbClr val="FFFFFF"/>
              </a:solidFill>
            </a:endParaRPr>
          </a:p>
          <a:p>
            <a:pPr>
              <a:spcBef>
                <a:spcPts val="800"/>
              </a:spcBef>
              <a:spcAft>
                <a:spcPts val="0"/>
              </a:spcAft>
              <a:buFont typeface="Arial,Sans-Serif" panose="020B0602020104020603" pitchFamily="34" charset="0"/>
              <a:buChar char="•"/>
            </a:pPr>
            <a:r>
              <a:rPr lang="en-US" sz="1600" b="1" dirty="0">
                <a:solidFill>
                  <a:srgbClr val="FFFFFF"/>
                </a:solidFill>
              </a:rPr>
              <a:t>Keep in mind, not all graded work will be placed in the graded work binder as some will be displayed on the walls, some will be informal observations or assessments, and some will be within journals or other forms of assessments that cannot be placed in a binder.</a:t>
            </a:r>
            <a:r>
              <a:rPr lang="en-US" sz="1100" b="1" dirty="0">
                <a:solidFill>
                  <a:srgbClr val="FFFFFF"/>
                </a:solidFill>
              </a:rPr>
              <a:t> </a:t>
            </a:r>
            <a:endParaRPr lang="en-US" sz="1100" dirty="0">
              <a:solidFill>
                <a:srgbClr val="FFFFFF"/>
              </a:solidFill>
            </a:endParaRPr>
          </a:p>
        </p:txBody>
      </p:sp>
    </p:spTree>
    <p:extLst>
      <p:ext uri="{BB962C8B-B14F-4D97-AF65-F5344CB8AC3E}">
        <p14:creationId xmlns:p14="http://schemas.microsoft.com/office/powerpoint/2010/main" val="274137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7BE4-FF34-4B12-9C65-00B8C05B2A26}"/>
              </a:ext>
            </a:extLst>
          </p:cNvPr>
          <p:cNvSpPr>
            <a:spLocks noGrp="1"/>
          </p:cNvSpPr>
          <p:nvPr>
            <p:ph type="title"/>
          </p:nvPr>
        </p:nvSpPr>
        <p:spPr>
          <a:xfrm>
            <a:off x="264096" y="117216"/>
            <a:ext cx="5868054" cy="671616"/>
          </a:xfrm>
        </p:spPr>
        <p:txBody>
          <a:bodyPr/>
          <a:lstStyle/>
          <a:p>
            <a:pPr algn="ctr"/>
            <a:r>
              <a:rPr lang="en-US" dirty="0"/>
              <a:t>40 Book Challenge!</a:t>
            </a:r>
            <a:endParaRPr lang="en-US"/>
          </a:p>
        </p:txBody>
      </p:sp>
      <p:pic>
        <p:nvPicPr>
          <p:cNvPr id="8" name="Picture 8" descr="A picture containing stationary, writing implement&#10;&#10;Description automatically generated">
            <a:extLst>
              <a:ext uri="{FF2B5EF4-FFF2-40B4-BE49-F238E27FC236}">
                <a16:creationId xmlns:a16="http://schemas.microsoft.com/office/drawing/2014/main" id="{B1E0B0D2-CE10-47EE-ACE9-FE1F361E609B}"/>
              </a:ext>
            </a:extLst>
          </p:cNvPr>
          <p:cNvPicPr>
            <a:picLocks noGrp="1" noChangeAspect="1"/>
          </p:cNvPicPr>
          <p:nvPr>
            <p:ph sz="half" idx="2"/>
          </p:nvPr>
        </p:nvPicPr>
        <p:blipFill>
          <a:blip r:embed="rId2"/>
          <a:stretch>
            <a:fillRect/>
          </a:stretch>
        </p:blipFill>
        <p:spPr>
          <a:xfrm>
            <a:off x="46995" y="379680"/>
            <a:ext cx="963150" cy="1500000"/>
          </a:xfrm>
        </p:spPr>
      </p:pic>
      <p:sp>
        <p:nvSpPr>
          <p:cNvPr id="7" name="Content Placeholder 6">
            <a:extLst>
              <a:ext uri="{FF2B5EF4-FFF2-40B4-BE49-F238E27FC236}">
                <a16:creationId xmlns:a16="http://schemas.microsoft.com/office/drawing/2014/main" id="{0B26F730-B696-4D85-95E8-C9755AB1503F}"/>
              </a:ext>
            </a:extLst>
          </p:cNvPr>
          <p:cNvSpPr>
            <a:spLocks noGrp="1"/>
          </p:cNvSpPr>
          <p:nvPr>
            <p:ph sz="half" idx="1"/>
          </p:nvPr>
        </p:nvSpPr>
        <p:spPr>
          <a:xfrm>
            <a:off x="6258096" y="117000"/>
            <a:ext cx="2828160" cy="6633360"/>
          </a:xfrm>
        </p:spPr>
        <p:txBody>
          <a:bodyPr vert="horz" lIns="45720" tIns="45720" rIns="45720" bIns="45720" rtlCol="0" anchor="t">
            <a:noAutofit/>
          </a:bodyPr>
          <a:lstStyle/>
          <a:p>
            <a:pPr marL="0" indent="0" algn="ctr">
              <a:lnSpc>
                <a:spcPct val="100000"/>
              </a:lnSpc>
              <a:spcBef>
                <a:spcPts val="0"/>
              </a:spcBef>
              <a:spcAft>
                <a:spcPts val="0"/>
              </a:spcAft>
              <a:buNone/>
            </a:pPr>
            <a:endParaRPr lang="en-US" sz="1300" dirty="0">
              <a:latin typeface="Century Gothic"/>
              <a:ea typeface="+mn-lt"/>
              <a:cs typeface="+mn-lt"/>
            </a:endParaRPr>
          </a:p>
          <a:p>
            <a:pPr>
              <a:lnSpc>
                <a:spcPct val="100000"/>
              </a:lnSpc>
              <a:spcBef>
                <a:spcPts val="0"/>
              </a:spcBef>
              <a:spcAft>
                <a:spcPts val="0"/>
              </a:spcAft>
            </a:pPr>
            <a:r>
              <a:rPr lang="en-US" sz="1300" dirty="0">
                <a:latin typeface="Century Gothic"/>
              </a:rPr>
              <a:t>Students who return the Tower Mat completed appropriately </a:t>
            </a:r>
            <a:r>
              <a:rPr lang="en-US" sz="1300" u="sng" dirty="0">
                <a:latin typeface="Century Gothic"/>
              </a:rPr>
              <a:t>on time</a:t>
            </a:r>
            <a:r>
              <a:rPr lang="en-US" sz="1300" dirty="0">
                <a:latin typeface="Century Gothic"/>
              </a:rPr>
              <a:t>, with 10 completed books, will be invited to have a special treat with me! All students who return the folder on time (regardless of meeting the 10 books) will receive 1 ticket for every book they have read to use towards rewards. </a:t>
            </a:r>
            <a:endParaRPr lang="en-US" sz="1300" dirty="0">
              <a:ea typeface="+mn-lt"/>
              <a:cs typeface="+mn-lt"/>
            </a:endParaRPr>
          </a:p>
          <a:p>
            <a:pPr>
              <a:lnSpc>
                <a:spcPct val="100000"/>
              </a:lnSpc>
              <a:spcBef>
                <a:spcPts val="0"/>
              </a:spcBef>
              <a:spcAft>
                <a:spcPts val="0"/>
              </a:spcAft>
            </a:pPr>
            <a:endParaRPr lang="en-US" sz="1300" dirty="0">
              <a:ea typeface="+mn-lt"/>
              <a:cs typeface="+mn-lt"/>
            </a:endParaRPr>
          </a:p>
          <a:p>
            <a:pPr>
              <a:lnSpc>
                <a:spcPct val="100000"/>
              </a:lnSpc>
              <a:spcBef>
                <a:spcPts val="0"/>
              </a:spcBef>
              <a:spcAft>
                <a:spcPts val="0"/>
              </a:spcAft>
            </a:pPr>
            <a:r>
              <a:rPr lang="en-US" sz="1300" u="sng" dirty="0">
                <a:latin typeface="Century Gothic"/>
              </a:rPr>
              <a:t>Parents</a:t>
            </a:r>
            <a:r>
              <a:rPr lang="en-US" sz="1300" dirty="0">
                <a:latin typeface="Century Gothic"/>
              </a:rPr>
              <a:t>, you might even consider an incentive for every tenth book your child adds to their tower. Here are a few fun ideas: </a:t>
            </a:r>
            <a:endParaRPr lang="en-US" sz="1300" dirty="0">
              <a:ea typeface="+mn-lt"/>
              <a:cs typeface="+mn-lt"/>
            </a:endParaRPr>
          </a:p>
          <a:p>
            <a:pPr>
              <a:lnSpc>
                <a:spcPct val="100000"/>
              </a:lnSpc>
              <a:spcBef>
                <a:spcPts val="0"/>
              </a:spcBef>
              <a:spcAft>
                <a:spcPts val="0"/>
              </a:spcAft>
            </a:pPr>
            <a:r>
              <a:rPr lang="en-US" sz="1300" dirty="0">
                <a:latin typeface="Century Gothic"/>
              </a:rPr>
              <a:t>  * Pick the family dinner.</a:t>
            </a:r>
            <a:endParaRPr lang="en-US" sz="1300" dirty="0">
              <a:ea typeface="+mn-lt"/>
              <a:cs typeface="+mn-lt"/>
            </a:endParaRPr>
          </a:p>
          <a:p>
            <a:pPr>
              <a:lnSpc>
                <a:spcPct val="100000"/>
              </a:lnSpc>
              <a:spcBef>
                <a:spcPts val="0"/>
              </a:spcBef>
              <a:spcAft>
                <a:spcPts val="0"/>
              </a:spcAft>
            </a:pPr>
            <a:r>
              <a:rPr lang="en-US" sz="1300" dirty="0">
                <a:latin typeface="Century Gothic"/>
              </a:rPr>
              <a:t>  * Mini-date with a family member.</a:t>
            </a:r>
            <a:endParaRPr lang="en-US" sz="1300" dirty="0">
              <a:ea typeface="+mn-lt"/>
              <a:cs typeface="+mn-lt"/>
            </a:endParaRPr>
          </a:p>
          <a:p>
            <a:pPr>
              <a:lnSpc>
                <a:spcPct val="100000"/>
              </a:lnSpc>
              <a:spcBef>
                <a:spcPts val="0"/>
              </a:spcBef>
              <a:spcAft>
                <a:spcPts val="0"/>
              </a:spcAft>
            </a:pPr>
            <a:r>
              <a:rPr lang="en-US" sz="1300" dirty="0">
                <a:latin typeface="Century Gothic"/>
              </a:rPr>
              <a:t>  * Pick a movie for family movie night.</a:t>
            </a:r>
            <a:endParaRPr lang="en-US" sz="1300" dirty="0">
              <a:ea typeface="+mn-lt"/>
              <a:cs typeface="+mn-lt"/>
            </a:endParaRPr>
          </a:p>
          <a:p>
            <a:pPr>
              <a:lnSpc>
                <a:spcPct val="100000"/>
              </a:lnSpc>
              <a:spcBef>
                <a:spcPts val="0"/>
              </a:spcBef>
              <a:spcAft>
                <a:spcPts val="0"/>
              </a:spcAft>
            </a:pPr>
            <a:r>
              <a:rPr lang="en-US" sz="1300" dirty="0">
                <a:latin typeface="Century Gothic"/>
              </a:rPr>
              <a:t>  * Stay up 15 minutes past bedtime.</a:t>
            </a:r>
            <a:endParaRPr lang="en-US" sz="1300" dirty="0">
              <a:ea typeface="+mn-lt"/>
              <a:cs typeface="+mn-lt"/>
            </a:endParaRPr>
          </a:p>
          <a:p>
            <a:pPr>
              <a:lnSpc>
                <a:spcPct val="100000"/>
              </a:lnSpc>
              <a:spcBef>
                <a:spcPts val="0"/>
              </a:spcBef>
              <a:spcAft>
                <a:spcPts val="0"/>
              </a:spcAft>
            </a:pPr>
            <a:r>
              <a:rPr lang="en-US" sz="1300" dirty="0">
                <a:latin typeface="Century Gothic"/>
              </a:rPr>
              <a:t>  * Choose a new book from a bookstore.</a:t>
            </a:r>
            <a:endParaRPr lang="en-US" sz="1300" dirty="0">
              <a:ea typeface="+mn-lt"/>
              <a:cs typeface="+mn-lt"/>
            </a:endParaRPr>
          </a:p>
          <a:p>
            <a:pPr>
              <a:lnSpc>
                <a:spcPct val="100000"/>
              </a:lnSpc>
              <a:spcBef>
                <a:spcPts val="0"/>
              </a:spcBef>
              <a:spcAft>
                <a:spcPts val="0"/>
              </a:spcAft>
            </a:pPr>
            <a:endParaRPr lang="en-US" sz="1300" dirty="0">
              <a:ea typeface="+mn-lt"/>
              <a:cs typeface="+mn-lt"/>
            </a:endParaRPr>
          </a:p>
          <a:p>
            <a:pPr>
              <a:lnSpc>
                <a:spcPct val="100000"/>
              </a:lnSpc>
              <a:spcBef>
                <a:spcPts val="0"/>
              </a:spcBef>
              <a:spcAft>
                <a:spcPts val="0"/>
              </a:spcAft>
            </a:pPr>
            <a:r>
              <a:rPr lang="en-US" sz="1300" dirty="0">
                <a:latin typeface="Century Gothic"/>
              </a:rPr>
              <a:t>Your child will get to try some different types of books they may not have read before, and all the while have fun keeping track of their reading! Happy stacking!</a:t>
            </a:r>
            <a:endParaRPr lang="en-US" sz="1300" dirty="0"/>
          </a:p>
        </p:txBody>
      </p:sp>
      <p:pic>
        <p:nvPicPr>
          <p:cNvPr id="9" name="Picture 9" descr="Calendar&#10;&#10;Description automatically generated">
            <a:extLst>
              <a:ext uri="{FF2B5EF4-FFF2-40B4-BE49-F238E27FC236}">
                <a16:creationId xmlns:a16="http://schemas.microsoft.com/office/drawing/2014/main" id="{D502FD78-C37E-4D42-BA45-53E7D6906BBC}"/>
              </a:ext>
            </a:extLst>
          </p:cNvPr>
          <p:cNvPicPr>
            <a:picLocks noChangeAspect="1"/>
          </p:cNvPicPr>
          <p:nvPr/>
        </p:nvPicPr>
        <p:blipFill>
          <a:blip r:embed="rId3"/>
          <a:stretch>
            <a:fillRect/>
          </a:stretch>
        </p:blipFill>
        <p:spPr>
          <a:xfrm>
            <a:off x="266400" y="2369652"/>
            <a:ext cx="5875200" cy="4377696"/>
          </a:xfrm>
          <a:prstGeom prst="rect">
            <a:avLst/>
          </a:prstGeom>
        </p:spPr>
      </p:pic>
      <p:sp>
        <p:nvSpPr>
          <p:cNvPr id="4" name="TextBox 3">
            <a:extLst>
              <a:ext uri="{FF2B5EF4-FFF2-40B4-BE49-F238E27FC236}">
                <a16:creationId xmlns:a16="http://schemas.microsoft.com/office/drawing/2014/main" id="{3631F704-529D-48B0-8AA4-BAFDACAA3C56}"/>
              </a:ext>
            </a:extLst>
          </p:cNvPr>
          <p:cNvSpPr txBox="1"/>
          <p:nvPr/>
        </p:nvSpPr>
        <p:spPr>
          <a:xfrm>
            <a:off x="670275" y="751275"/>
            <a:ext cx="53736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Arial"/>
              <a:buChar char="•"/>
            </a:pPr>
            <a:r>
              <a:rPr lang="en-US" sz="1600" dirty="0">
                <a:latin typeface="Century Gothic"/>
              </a:rPr>
              <a:t> Here’s how it works:</a:t>
            </a:r>
            <a:endParaRPr lang="en-US" sz="1600">
              <a:ea typeface="+mn-lt"/>
              <a:cs typeface="+mn-lt"/>
            </a:endParaRPr>
          </a:p>
          <a:p>
            <a:pPr marL="285750" indent="-285750">
              <a:buFont typeface="Arial"/>
              <a:buChar char="•"/>
            </a:pPr>
            <a:r>
              <a:rPr lang="en-US" sz="1600" dirty="0">
                <a:latin typeface="Century Gothic"/>
              </a:rPr>
              <a:t>Your child’s goal is to read 10 books from the categories listed on the next direction page. Your kiddo will check off one of the boxes each time a book is read. After checking off a box, it’s time for them to add to… the Tower of Books!</a:t>
            </a:r>
            <a:endParaRPr lang="en-US" sz="1600"/>
          </a:p>
        </p:txBody>
      </p:sp>
    </p:spTree>
    <p:extLst>
      <p:ext uri="{BB962C8B-B14F-4D97-AF65-F5344CB8AC3E}">
        <p14:creationId xmlns:p14="http://schemas.microsoft.com/office/powerpoint/2010/main" val="390795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1">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7B52D1BB-757F-4A73-B10D-E74F36B2A32A}"/>
              </a:ext>
            </a:extLst>
          </p:cNvPr>
          <p:cNvPicPr>
            <a:picLocks noChangeAspect="1"/>
          </p:cNvPicPr>
          <p:nvPr/>
        </p:nvPicPr>
        <p:blipFill>
          <a:blip r:embed="rId2"/>
          <a:stretch>
            <a:fillRect/>
          </a:stretch>
        </p:blipFill>
        <p:spPr>
          <a:xfrm>
            <a:off x="1866899" y="-84118"/>
            <a:ext cx="5410200" cy="7026236"/>
          </a:xfrm>
          <a:prstGeom prst="rect">
            <a:avLst/>
          </a:prstGeom>
        </p:spPr>
      </p:pic>
    </p:spTree>
    <p:extLst>
      <p:ext uri="{BB962C8B-B14F-4D97-AF65-F5344CB8AC3E}">
        <p14:creationId xmlns:p14="http://schemas.microsoft.com/office/powerpoint/2010/main" val="343560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7347" name="Straight Connector 70">
            <a:extLst>
              <a:ext uri="{FF2B5EF4-FFF2-40B4-BE49-F238E27FC236}">
                <a16:creationId xmlns:a16="http://schemas.microsoft.com/office/drawing/2014/main" id="{D5750212-0F8D-421C-85CD-57B6DF1DD6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734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57349" name="Rectangle 74">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43461"/>
            <a:ext cx="2277283" cy="5571069"/>
          </a:xfrm>
          <a:prstGeom prst="rect">
            <a:avLst/>
          </a:prstGeom>
          <a:blipFill dpi="0" rotWithShape="1">
            <a:blip r:embed="rId3">
              <a:duotone>
                <a:schemeClr val="accent1">
                  <a:shade val="45000"/>
                  <a:satMod val="135000"/>
                </a:schemeClr>
                <a:prstClr val="white"/>
              </a:duotone>
            </a:blip>
            <a:srcRect/>
            <a:tile tx="0" ty="0" sx="65000" sy="65000" flip="none"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7350" name="Rectangle 76">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5" name="Rectangle 1"/>
          <p:cNvSpPr>
            <a:spLocks noChangeArrowheads="1"/>
          </p:cNvSpPr>
          <p:nvPr/>
        </p:nvSpPr>
        <p:spPr bwMode="auto">
          <a:xfrm>
            <a:off x="3164851" y="1127230"/>
            <a:ext cx="5255249" cy="4059968"/>
          </a:xfrm>
          <a:prstGeom prst="rect">
            <a:avLst/>
          </a:prstGeom>
        </p:spPr>
        <p:txBody>
          <a:bodyPr vert="horz" lIns="45720" tIns="45720" rIns="45720" bIns="45720" rtlCol="0" anchor="b">
            <a:normAutofit fontScale="92500" lnSpcReduction="10000"/>
          </a:bodyPr>
          <a:lstStyle/>
          <a:p>
            <a:pPr defTabSz="914400">
              <a:lnSpc>
                <a:spcPct val="90000"/>
              </a:lnSpc>
              <a:spcAft>
                <a:spcPts val="600"/>
              </a:spcAft>
              <a:buClr>
                <a:schemeClr val="accent2"/>
              </a:buClr>
            </a:pPr>
            <a:r>
              <a:rPr lang="en-US" sz="1600" b="1" i="1" dirty="0">
                <a:solidFill>
                  <a:srgbClr val="FFFFFF"/>
                </a:solidFill>
              </a:rPr>
              <a:t>This is the year that students move from learning to read to reading to learn.</a:t>
            </a:r>
            <a:endParaRPr lang="en-US" sz="1600" i="1" dirty="0">
              <a:solidFill>
                <a:srgbClr val="FFFFFF"/>
              </a:solidFill>
            </a:endParaRPr>
          </a:p>
          <a:p>
            <a:pPr defTabSz="914400">
              <a:lnSpc>
                <a:spcPct val="90000"/>
              </a:lnSpc>
              <a:spcAft>
                <a:spcPts val="600"/>
              </a:spcAft>
              <a:buClr>
                <a:schemeClr val="accent2"/>
              </a:buClr>
            </a:pPr>
            <a:endParaRPr lang="en-US" sz="1600" dirty="0">
              <a:solidFill>
                <a:srgbClr val="FFFFFF"/>
              </a:solidFill>
            </a:endParaRPr>
          </a:p>
          <a:p>
            <a:pPr defTabSz="914400">
              <a:lnSpc>
                <a:spcPct val="90000"/>
              </a:lnSpc>
              <a:spcAft>
                <a:spcPts val="600"/>
              </a:spcAft>
              <a:buClr>
                <a:schemeClr val="accent2"/>
              </a:buClr>
            </a:pPr>
            <a:r>
              <a:rPr lang="en-US" sz="1600" b="1" dirty="0">
                <a:solidFill>
                  <a:srgbClr val="FFFFFF"/>
                </a:solidFill>
              </a:rPr>
              <a:t>Literature</a:t>
            </a:r>
            <a:endParaRPr lang="en-US" sz="1600" dirty="0">
              <a:solidFill>
                <a:srgbClr val="FFFFFF"/>
              </a:solidFill>
            </a:endParaRPr>
          </a:p>
          <a:p>
            <a:pPr defTabSz="914400">
              <a:lnSpc>
                <a:spcPct val="90000"/>
              </a:lnSpc>
              <a:spcAft>
                <a:spcPts val="600"/>
              </a:spcAft>
              <a:buClr>
                <a:schemeClr val="accent2"/>
              </a:buClr>
            </a:pPr>
            <a:r>
              <a:rPr lang="en-US" sz="1600" dirty="0">
                <a:solidFill>
                  <a:srgbClr val="FFFFFF"/>
                </a:solidFill>
              </a:rPr>
              <a:t>Understand the key ideas and details, determine  the meaning of words, distinguish point of view, refer to parts of stories, plays, poetry when writing or speaking about text, compare and contrast literature</a:t>
            </a:r>
          </a:p>
          <a:p>
            <a:pPr defTabSz="914400">
              <a:lnSpc>
                <a:spcPct val="90000"/>
              </a:lnSpc>
              <a:spcAft>
                <a:spcPts val="600"/>
              </a:spcAft>
              <a:buClr>
                <a:schemeClr val="accent2"/>
              </a:buClr>
            </a:pPr>
            <a:endParaRPr lang="en-US" sz="1600" dirty="0">
              <a:solidFill>
                <a:srgbClr val="FFFFFF"/>
              </a:solidFill>
            </a:endParaRPr>
          </a:p>
          <a:p>
            <a:pPr defTabSz="914400">
              <a:lnSpc>
                <a:spcPct val="90000"/>
              </a:lnSpc>
              <a:spcAft>
                <a:spcPts val="600"/>
              </a:spcAft>
              <a:buClr>
                <a:schemeClr val="accent2"/>
              </a:buClr>
            </a:pPr>
            <a:r>
              <a:rPr lang="en-US" sz="1600" b="1" dirty="0">
                <a:solidFill>
                  <a:srgbClr val="FFFFFF"/>
                </a:solidFill>
              </a:rPr>
              <a:t>Informational Text (includes science, social studies)</a:t>
            </a:r>
            <a:endParaRPr lang="en-US" sz="1600" dirty="0">
              <a:solidFill>
                <a:srgbClr val="FFFFFF"/>
              </a:solidFill>
            </a:endParaRPr>
          </a:p>
          <a:p>
            <a:pPr defTabSz="914400">
              <a:lnSpc>
                <a:spcPct val="90000"/>
              </a:lnSpc>
              <a:spcAft>
                <a:spcPts val="600"/>
              </a:spcAft>
              <a:buClr>
                <a:schemeClr val="accent2"/>
              </a:buClr>
            </a:pPr>
            <a:r>
              <a:rPr lang="en-US" sz="1600" dirty="0">
                <a:solidFill>
                  <a:srgbClr val="FFFFFF"/>
                </a:solidFill>
              </a:rPr>
              <a:t>Understand the main idea, determine  domain specific words and phrases, use text features, distinguish own point of view, use information from maps and photos to demonstrate understanding, compare contrast important points in two texts on same topic</a:t>
            </a:r>
          </a:p>
          <a:p>
            <a:pPr defTabSz="914400">
              <a:lnSpc>
                <a:spcPct val="90000"/>
              </a:lnSpc>
              <a:spcAft>
                <a:spcPts val="600"/>
              </a:spcAft>
              <a:buClr>
                <a:schemeClr val="accent2"/>
              </a:buClr>
            </a:pPr>
            <a:endParaRPr lang="en-US" sz="1600" dirty="0">
              <a:solidFill>
                <a:srgbClr val="FFFFFF"/>
              </a:solidFill>
            </a:endParaRPr>
          </a:p>
          <a:p>
            <a:pPr defTabSz="914400">
              <a:lnSpc>
                <a:spcPct val="90000"/>
              </a:lnSpc>
              <a:spcAft>
                <a:spcPts val="600"/>
              </a:spcAft>
              <a:buClr>
                <a:schemeClr val="accent2"/>
              </a:buClr>
            </a:pPr>
            <a:r>
              <a:rPr lang="en-US" sz="1600" b="1" dirty="0">
                <a:solidFill>
                  <a:srgbClr val="FFFFFF"/>
                </a:solidFill>
              </a:rPr>
              <a:t>Foundational Skills</a:t>
            </a:r>
            <a:endParaRPr lang="en-US" sz="1600" dirty="0">
              <a:solidFill>
                <a:srgbClr val="FFFFFF"/>
              </a:solidFill>
            </a:endParaRPr>
          </a:p>
          <a:p>
            <a:pPr defTabSz="914400">
              <a:lnSpc>
                <a:spcPct val="90000"/>
              </a:lnSpc>
              <a:spcAft>
                <a:spcPts val="600"/>
              </a:spcAft>
              <a:buClr>
                <a:schemeClr val="accent2"/>
              </a:buClr>
            </a:pPr>
            <a:r>
              <a:rPr lang="en-US" sz="1600" dirty="0">
                <a:solidFill>
                  <a:srgbClr val="FFFFFF"/>
                </a:solidFill>
              </a:rPr>
              <a:t>Phonics and word recognition, fluency to support comprehension</a:t>
            </a:r>
          </a:p>
        </p:txBody>
      </p:sp>
      <p:cxnSp>
        <p:nvCxnSpPr>
          <p:cNvPr id="57351" name="Straight Connector 78">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9459" name="Picture 5" descr="http://t2.gstatic.com/images?q=tbn:ANd9GcRjCrd7SnPmpwIQU6Bf4hUJmE5VxFhXYsqWhw4pSCKRcaRh99DAIQ"/>
          <p:cNvPicPr>
            <a:picLocks noChangeAspect="1" noChangeArrowheads="1"/>
          </p:cNvPicPr>
          <p:nvPr/>
        </p:nvPicPr>
        <p:blipFill>
          <a:blip r:embed="rId4" cstate="print"/>
          <a:srcRect/>
          <a:stretch>
            <a:fillRect/>
          </a:stretch>
        </p:blipFill>
        <p:spPr bwMode="auto">
          <a:xfrm>
            <a:off x="7115275" y="5428130"/>
            <a:ext cx="1571525" cy="126756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6951</TotalTime>
  <Words>2481</Words>
  <Application>Microsoft Office PowerPoint</Application>
  <PresentationFormat>On-screen Show (4:3)</PresentationFormat>
  <Paragraphs>204</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Integral</vt:lpstr>
      <vt:lpstr>PowerPoint Presentation</vt:lpstr>
      <vt:lpstr>PowerPoint Presentation</vt:lpstr>
      <vt:lpstr>PowerPoint Presentation</vt:lpstr>
      <vt:lpstr>PowerPoint Presentation</vt:lpstr>
      <vt:lpstr>Classroom Information</vt:lpstr>
      <vt:lpstr>Graded Work Binder</vt:lpstr>
      <vt:lpstr>40 Book Challenge!</vt:lpstr>
      <vt:lpstr>PowerPoint Presentation</vt:lpstr>
      <vt:lpstr>PowerPoint Presentation</vt:lpstr>
      <vt:lpstr>PowerPoint Presentation</vt:lpstr>
      <vt:lpstr>PowerPoint Presentation</vt:lpstr>
      <vt:lpstr>PowerPoint Presentation</vt:lpstr>
      <vt:lpstr>Production and Distribution of Writing (W)</vt:lpstr>
      <vt:lpstr>Writing application</vt:lpstr>
      <vt:lpstr>HMH/Language Arts: A Balanced Reading Program </vt:lpstr>
      <vt:lpstr>HMH Into Reading</vt:lpstr>
      <vt:lpstr>PowerPoint Presentation</vt:lpstr>
      <vt:lpstr>PowerPoint Presentation</vt:lpstr>
      <vt:lpstr>PowerPoint Presentation</vt:lpstr>
      <vt:lpstr>PowerPoint Presentation</vt:lpstr>
      <vt:lpstr>PowerPoint Presentation</vt:lpstr>
      <vt:lpstr>Assessments</vt:lpstr>
      <vt:lpstr>Homework and Grading</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Groessl</dc:creator>
  <cp:lastModifiedBy>Ross, Hannah</cp:lastModifiedBy>
  <cp:revision>718</cp:revision>
  <cp:lastPrinted>2017-08-03T05:36:06Z</cp:lastPrinted>
  <dcterms:created xsi:type="dcterms:W3CDTF">2011-07-12T05:02:30Z</dcterms:created>
  <dcterms:modified xsi:type="dcterms:W3CDTF">2023-07-17T17:25:42Z</dcterms:modified>
</cp:coreProperties>
</file>